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58" r:id="rId4"/>
    <p:sldId id="271" r:id="rId5"/>
    <p:sldId id="273" r:id="rId6"/>
    <p:sldId id="272" r:id="rId7"/>
    <p:sldId id="275" r:id="rId8"/>
    <p:sldId id="277" r:id="rId9"/>
    <p:sldId id="262" r:id="rId10"/>
    <p:sldId id="278" r:id="rId11"/>
    <p:sldId id="274" r:id="rId12"/>
    <p:sldId id="279" r:id="rId13"/>
    <p:sldId id="280" r:id="rId14"/>
    <p:sldId id="261" r:id="rId15"/>
    <p:sldId id="260" r:id="rId16"/>
    <p:sldId id="266" r:id="rId17"/>
    <p:sldId id="263" r:id="rId18"/>
    <p:sldId id="265" r:id="rId19"/>
  </p:sldIdLst>
  <p:sldSz cx="12192000" cy="6858000"/>
  <p:notesSz cx="9872663" cy="6797675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 Stötzer" initials="TS" lastIdx="1" clrIdx="0">
    <p:extLst>
      <p:ext uri="{19B8F6BF-5375-455C-9EA6-DF929625EA0E}">
        <p15:presenceInfo xmlns:p15="http://schemas.microsoft.com/office/powerpoint/2012/main" xmlns="" userId="d7e6f890bdc532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911" autoAdjust="0"/>
  </p:normalViewPr>
  <p:slideViewPr>
    <p:cSldViewPr snapToGrid="0">
      <p:cViewPr varScale="1">
        <p:scale>
          <a:sx n="58" d="100"/>
          <a:sy n="58" d="100"/>
        </p:scale>
        <p:origin x="-102" y="-216"/>
      </p:cViewPr>
      <p:guideLst>
        <p:guide orient="horz" pos="2160"/>
        <p:guide orient="horz" pos="4128"/>
        <p:guide pos="3840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DF391E-DFD4-4F97-AACE-3AFA6F3508A7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D87645-552C-4DB2-907C-169A2D8E39FC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 smtClean="0"/>
              <a:t>Textmasterformat durch Klicken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1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b="1" dirty="0" smtClean="0"/>
              <a:t>Wolfssprache</a:t>
            </a:r>
            <a:r>
              <a:rPr lang="de-DE" sz="1100" b="1" baseline="0" dirty="0" smtClean="0"/>
              <a:t> im Gegensatz:</a:t>
            </a:r>
            <a:endParaRPr lang="de-DE" sz="1100" b="1" dirty="0" smtClean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sich/andere</a:t>
            </a:r>
            <a:r>
              <a:rPr lang="de-DE" sz="1100" baseline="0" dirty="0" smtClean="0"/>
              <a:t> abwerten</a:t>
            </a:r>
          </a:p>
          <a:p>
            <a:pPr marL="171450" indent="-171450">
              <a:buFontTx/>
              <a:buChar char="-"/>
            </a:pPr>
            <a:r>
              <a:rPr lang="de-DE" sz="1100" baseline="0" dirty="0" smtClean="0"/>
              <a:t>Subjektiv bewertend – meine Wirklichkeit ist die Wahrheit</a:t>
            </a:r>
          </a:p>
          <a:p>
            <a:pPr marL="171450" indent="-171450">
              <a:buFontTx/>
              <a:buChar char="-"/>
            </a:pPr>
            <a:r>
              <a:rPr lang="de-DE" sz="1100" baseline="0" dirty="0" smtClean="0"/>
              <a:t>Egoismus = meine Lösung</a:t>
            </a:r>
          </a:p>
          <a:p>
            <a:pPr marL="171450" indent="-171450">
              <a:buFontTx/>
              <a:buChar char="-"/>
            </a:pPr>
            <a:r>
              <a:rPr lang="de-DE" sz="1100" baseline="0" dirty="0" smtClean="0"/>
              <a:t>Sagt, was ihm nutzt und dient</a:t>
            </a:r>
          </a:p>
          <a:p>
            <a:pPr marL="171450" indent="-171450">
              <a:buFontTx/>
              <a:buChar char="-"/>
            </a:pPr>
            <a:r>
              <a:rPr lang="de-DE" sz="1100" baseline="0" dirty="0" smtClean="0"/>
              <a:t>Hört auf das, was ihm nutzt</a:t>
            </a:r>
          </a:p>
          <a:p>
            <a:pPr marL="171450" indent="-171450">
              <a:buFontTx/>
              <a:buChar char="-"/>
            </a:pPr>
            <a:r>
              <a:rPr lang="de-DE" sz="1100" baseline="0" dirty="0" smtClean="0"/>
              <a:t>Recht haben, statt glücklich zu sein</a:t>
            </a:r>
          </a:p>
          <a:p>
            <a:pPr marL="171450" indent="-171450">
              <a:buFontTx/>
              <a:buChar char="-"/>
            </a:pPr>
            <a:r>
              <a:rPr lang="de-DE" sz="1100" baseline="0" dirty="0" smtClean="0"/>
              <a:t>„Du bist schuld“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95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270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444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15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Zu 1: nach</a:t>
            </a:r>
            <a:r>
              <a:rPr lang="de-DE" baseline="0" dirty="0" smtClean="0"/>
              <a:t> Rosenberg geht es nicht darum, die Haltung &amp; Gefühle des Anderen zu ändern, sondern seine eigene Strategie und die Umstände zum Schutz der eigenen Interessen. Außerdem gehe es darum, neue Wege zu erkennen</a:t>
            </a:r>
          </a:p>
          <a:p>
            <a:pPr rtl="0"/>
            <a:endParaRPr lang="de-DE" baseline="0" dirty="0" smtClean="0"/>
          </a:p>
          <a:p>
            <a:pPr rtl="0"/>
            <a:r>
              <a:rPr lang="de-DE" baseline="0" dirty="0" smtClean="0"/>
              <a:t>Zu 2: ist so – steter Tropfen höhlt den Stein</a:t>
            </a:r>
          </a:p>
          <a:p>
            <a:pPr rtl="0"/>
            <a:endParaRPr lang="de-DE" baseline="0" dirty="0" smtClean="0"/>
          </a:p>
          <a:p>
            <a:pPr rtl="0"/>
            <a:r>
              <a:rPr lang="de-DE" baseline="0" dirty="0" smtClean="0"/>
              <a:t>Zu 3: wertungsfreie Empathie ist nicht möglich. Aber es geht darum, seine Emotionen verständlich auszudrücken und zwischen Beobachtung &amp; Interpretation zu trennen</a:t>
            </a:r>
          </a:p>
          <a:p>
            <a:pPr rtl="0"/>
            <a:endParaRPr lang="de-DE" baseline="0" dirty="0" smtClean="0"/>
          </a:p>
          <a:p>
            <a:pPr rtl="0"/>
            <a:r>
              <a:rPr lang="de-DE" baseline="0" dirty="0" smtClean="0"/>
              <a:t>Zu 4: Übung macht den Meister? Gemeinsame klare Spielregeln erleichtern das Miteinander, verhilft vielleicht zu dissoziierter Betrachtung des Situation?</a:t>
            </a:r>
          </a:p>
          <a:p>
            <a:pPr rtl="0"/>
            <a:endParaRPr lang="de-DE" baseline="0" dirty="0" smtClean="0"/>
          </a:p>
          <a:p>
            <a:pPr rtl="0"/>
            <a:r>
              <a:rPr lang="de-DE" baseline="0" dirty="0" smtClean="0"/>
              <a:t>Zu 5: Übung macht den Meister oder Konzept ist aussichtslos</a:t>
            </a:r>
          </a:p>
          <a:p>
            <a:pPr rtl="0"/>
            <a:endParaRPr lang="de-DE" baseline="0" dirty="0" smtClean="0"/>
          </a:p>
          <a:p>
            <a:pPr rtl="0"/>
            <a:r>
              <a:rPr lang="de-DE" baseline="0" dirty="0" smtClean="0"/>
              <a:t>Zu 6: in solchen Systemen wird die Umsetzung des Konzepts wohl wirklich schwierig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52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08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86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52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37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60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23" name="Rechtec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24" name="Rechtec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25" name="Rechtec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26" name="Rechtec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27" name="Rechtec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10" name="Rechtec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11" name="Rechtec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C64B3ABC-BB7B-4905-861C-FA471D5E619D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  <a:p>
            <a:pPr lvl="1" rtl="0" eaLnBrk="1" latinLnBrk="0" hangingPunct="1"/>
            <a:r>
              <a:rPr lang="de-DE" smtClean="0"/>
              <a:t>Zweite Ebene</a:t>
            </a:r>
          </a:p>
          <a:p>
            <a:pPr lvl="2" rtl="0" eaLnBrk="1" latinLnBrk="0" hangingPunct="1"/>
            <a:r>
              <a:rPr lang="de-DE" smtClean="0"/>
              <a:t>Dritte Ebene</a:t>
            </a:r>
          </a:p>
          <a:p>
            <a:pPr lvl="3" rtl="0" eaLnBrk="1" latinLnBrk="0" hangingPunct="1"/>
            <a:r>
              <a:rPr lang="de-DE" smtClean="0"/>
              <a:t>Vierte Ebene</a:t>
            </a:r>
          </a:p>
          <a:p>
            <a:pPr lvl="4" rtl="0" eaLnBrk="1" latinLnBrk="0" hangingPunct="1"/>
            <a:r>
              <a:rPr lang="de-DE" smtClean="0"/>
              <a:t>Fünfte Ebene</a:t>
            </a:r>
            <a:endParaRPr kumimoji="0"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4555F-CE0A-47D8-9524-849B8D3C2295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de-DE" dirty="0" smtClean="0"/>
              <a:t>Textmasterformat durch Klicken bearbeiten</a:t>
            </a:r>
          </a:p>
          <a:p>
            <a:pPr lvl="1" rtl="0" eaLnBrk="1" latinLnBrk="0" hangingPunct="1"/>
            <a:r>
              <a:rPr lang="de-DE" dirty="0" smtClean="0"/>
              <a:t>Zweite Ebene</a:t>
            </a:r>
          </a:p>
          <a:p>
            <a:pPr lvl="2" rtl="0" eaLnBrk="1" latinLnBrk="0" hangingPunct="1"/>
            <a:r>
              <a:rPr lang="de-DE" dirty="0" smtClean="0"/>
              <a:t>Dritte Ebene</a:t>
            </a:r>
          </a:p>
          <a:p>
            <a:pPr lvl="3" rtl="0" eaLnBrk="1" latinLnBrk="0" hangingPunct="1"/>
            <a:r>
              <a:rPr lang="de-DE" dirty="0" smtClean="0"/>
              <a:t>Vierte Ebene</a:t>
            </a:r>
          </a:p>
          <a:p>
            <a:pPr lvl="4" rtl="0" eaLnBrk="1" latinLnBrk="0" hangingPunct="1"/>
            <a:r>
              <a:rPr lang="de-DE" dirty="0" smtClean="0"/>
              <a:t>Fünfte Ebene</a:t>
            </a:r>
            <a:endParaRPr kumimoji="0"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F7599-ADA9-47F8-84E5-F762589DB0B2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  <a:p>
            <a:pPr lvl="1" rtl="0" eaLnBrk="1" latinLnBrk="0" hangingPunct="1"/>
            <a:r>
              <a:rPr lang="de-DE" smtClean="0"/>
              <a:t>Zweite Ebene</a:t>
            </a:r>
          </a:p>
          <a:p>
            <a:pPr lvl="2" rtl="0" eaLnBrk="1" latinLnBrk="0" hangingPunct="1"/>
            <a:r>
              <a:rPr lang="de-DE" smtClean="0"/>
              <a:t>Dritte Ebene</a:t>
            </a:r>
          </a:p>
          <a:p>
            <a:pPr lvl="3" rtl="0" eaLnBrk="1" latinLnBrk="0" hangingPunct="1"/>
            <a:r>
              <a:rPr lang="de-DE" smtClean="0"/>
              <a:t>Vierte Ebene</a:t>
            </a:r>
          </a:p>
          <a:p>
            <a:pPr lvl="4" rtl="0" eaLnBrk="1" latinLnBrk="0" hangingPunct="1"/>
            <a:r>
              <a:rPr lang="de-DE" smtClean="0"/>
              <a:t>Fünfte Ebene</a:t>
            </a:r>
            <a:endParaRPr kumimoji="0"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724517-3DBC-4072-B5D6-EB69CB874C2B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de-DE" smtClean="0"/>
              <a:t>Titelmasterformat durch Klicken bearbeiten</a:t>
            </a:r>
            <a:endParaRPr kumimoji="0"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DC5863-0F89-478D-A9EC-1E0017B0C30D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  <a:p>
            <a:pPr lvl="1" rtl="0" eaLnBrk="1" latinLnBrk="0" hangingPunct="1"/>
            <a:r>
              <a:rPr lang="de-DE" smtClean="0"/>
              <a:t>Zweite Ebene</a:t>
            </a:r>
          </a:p>
          <a:p>
            <a:pPr lvl="2" rtl="0" eaLnBrk="1" latinLnBrk="0" hangingPunct="1"/>
            <a:r>
              <a:rPr lang="de-DE" smtClean="0"/>
              <a:t>Dritte Ebene</a:t>
            </a:r>
          </a:p>
          <a:p>
            <a:pPr lvl="3" rtl="0" eaLnBrk="1" latinLnBrk="0" hangingPunct="1"/>
            <a:r>
              <a:rPr lang="de-DE" smtClean="0"/>
              <a:t>Vierte Ebene</a:t>
            </a:r>
          </a:p>
          <a:p>
            <a:pPr lvl="4" rtl="0" eaLnBrk="1" latinLnBrk="0" hangingPunct="1"/>
            <a:r>
              <a:rPr lang="de-DE" smtClean="0"/>
              <a:t>Fünfte Ebene</a:t>
            </a:r>
            <a:endParaRPr kumimoji="0"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  <a:p>
            <a:pPr lvl="1" rtl="0" eaLnBrk="1" latinLnBrk="0" hangingPunct="1"/>
            <a:r>
              <a:rPr lang="de-DE" smtClean="0"/>
              <a:t>Zweite Ebene</a:t>
            </a:r>
          </a:p>
          <a:p>
            <a:pPr lvl="2" rtl="0" eaLnBrk="1" latinLnBrk="0" hangingPunct="1"/>
            <a:r>
              <a:rPr lang="de-DE" smtClean="0"/>
              <a:t>Dritte Ebene</a:t>
            </a:r>
          </a:p>
          <a:p>
            <a:pPr lvl="3" rtl="0" eaLnBrk="1" latinLnBrk="0" hangingPunct="1"/>
            <a:r>
              <a:rPr lang="de-DE" smtClean="0"/>
              <a:t>Vierte Ebene</a:t>
            </a:r>
          </a:p>
          <a:p>
            <a:pPr lvl="4" rtl="0" eaLnBrk="1" latinLnBrk="0" hangingPunct="1"/>
            <a:r>
              <a:rPr lang="de-DE" smtClean="0"/>
              <a:t>Fünfte Ebene</a:t>
            </a:r>
            <a:endParaRPr kumimoji="0"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7C3040-CD85-4AAC-9151-9D9CD6BFE006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  <a:p>
            <a:pPr lvl="1" rtl="0" eaLnBrk="1" latinLnBrk="0" hangingPunct="1"/>
            <a:r>
              <a:rPr lang="de-DE" smtClean="0"/>
              <a:t>Zweite Ebene</a:t>
            </a:r>
          </a:p>
          <a:p>
            <a:pPr lvl="2" rtl="0" eaLnBrk="1" latinLnBrk="0" hangingPunct="1"/>
            <a:r>
              <a:rPr lang="de-DE" smtClean="0"/>
              <a:t>Dritte Ebene</a:t>
            </a:r>
          </a:p>
          <a:p>
            <a:pPr lvl="3" rtl="0" eaLnBrk="1" latinLnBrk="0" hangingPunct="1"/>
            <a:r>
              <a:rPr lang="de-DE" smtClean="0"/>
              <a:t>Vierte Ebene</a:t>
            </a:r>
          </a:p>
          <a:p>
            <a:pPr lvl="4" rtl="0" eaLnBrk="1" latinLnBrk="0" hangingPunct="1"/>
            <a:r>
              <a:rPr lang="de-DE" smtClean="0"/>
              <a:t>Fünfte Ebene</a:t>
            </a:r>
            <a:endParaRPr kumimoji="0"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  <a:p>
            <a:pPr lvl="1" rtl="0" eaLnBrk="1" latinLnBrk="0" hangingPunct="1"/>
            <a:r>
              <a:rPr lang="de-DE" smtClean="0"/>
              <a:t>Zweite Ebene</a:t>
            </a:r>
          </a:p>
          <a:p>
            <a:pPr lvl="2" rtl="0" eaLnBrk="1" latinLnBrk="0" hangingPunct="1"/>
            <a:r>
              <a:rPr lang="de-DE" smtClean="0"/>
              <a:t>Dritte Ebene</a:t>
            </a:r>
          </a:p>
          <a:p>
            <a:pPr lvl="3" rtl="0" eaLnBrk="1" latinLnBrk="0" hangingPunct="1"/>
            <a:r>
              <a:rPr lang="de-DE" smtClean="0"/>
              <a:t>Vierte Ebene</a:t>
            </a:r>
          </a:p>
          <a:p>
            <a:pPr lvl="4" rtl="0" eaLnBrk="1" latinLnBrk="0" hangingPunct="1"/>
            <a:r>
              <a:rPr lang="de-DE" smtClean="0"/>
              <a:t>Fünfte Ebene</a:t>
            </a:r>
            <a:endParaRPr kumimoji="0"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578BAA-D7C1-405F-B084-4D4FCE0E09A4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FFAE18C5-AF28-405D-A3A1-310FA51E642F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F0D356-8B4A-4E3E-ACD5-0DD5CAD35CA7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  <a:p>
            <a:pPr lvl="1" rtl="0" eaLnBrk="1" latinLnBrk="0" hangingPunct="1"/>
            <a:r>
              <a:rPr lang="de-DE" smtClean="0"/>
              <a:t>Zweite Ebene</a:t>
            </a:r>
          </a:p>
          <a:p>
            <a:pPr lvl="2" rtl="0" eaLnBrk="1" latinLnBrk="0" hangingPunct="1"/>
            <a:r>
              <a:rPr lang="de-DE" smtClean="0"/>
              <a:t>Dritte Ebene</a:t>
            </a:r>
          </a:p>
          <a:p>
            <a:pPr lvl="3" rtl="0" eaLnBrk="1" latinLnBrk="0" hangingPunct="1"/>
            <a:r>
              <a:rPr lang="de-DE" smtClean="0"/>
              <a:t>Vierte Ebene</a:t>
            </a:r>
          </a:p>
          <a:p>
            <a:pPr lvl="4" rtl="0" eaLnBrk="1" latinLnBrk="0" hangingPunct="1"/>
            <a:r>
              <a:rPr lang="de-DE" smtClean="0"/>
              <a:t>Fünfte Ebene</a:t>
            </a:r>
            <a:endParaRPr kumimoji="0"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C58724-6953-4ABD-B5B5-5A4FB8D14314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de-DE" smtClean="0"/>
              <a:t>Bild durch Klicken auf Symbol hinzufügen</a:t>
            </a:r>
            <a:endParaRPr kumimoji="0"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9D76A-2037-4525-9E6F-69958B01BD11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0" name="Rechtec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1" name="Rechtec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2" name="Rechtec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5" name="Rechtec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8" name="Rechtec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39" name="Rechtec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40" name="Rechtec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de-DE" sz="1800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de-DE" dirty="0" smtClean="0"/>
              <a:t>Textmasterformate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dirty="0" smtClean="0"/>
              <a:t>Fußzeile hinzufügen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7EE251DD-19F3-4083-9669-DD677677589B}" type="datetime1">
              <a:rPr lang="de-DE" smtClean="0"/>
              <a:t>14.03.2019</a:t>
            </a:fld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k-training.com/" TargetMode="External"/><Relationship Id="rId7" Type="http://schemas.openxmlformats.org/officeDocument/2006/relationships/hyperlink" Target="https://www.youtube.com/watch?v=IhWYxItZ9j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vc-trainer-akademie.com/2013/04/gewaltfreie-kommunikation-schattenseiten/" TargetMode="External"/><Relationship Id="rId5" Type="http://schemas.openxmlformats.org/officeDocument/2006/relationships/hyperlink" Target="https://www.zeitzuleben.de/gewaltfreie-kommunikation/" TargetMode="External"/><Relationship Id="rId4" Type="http://schemas.openxmlformats.org/officeDocument/2006/relationships/hyperlink" Target="https://www.landsiedel-seminare.de/gewaltfreie-kommunikation.html#marsha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8236" y="860612"/>
            <a:ext cx="11277600" cy="2500882"/>
          </a:xfrm>
        </p:spPr>
        <p:txBody>
          <a:bodyPr rtlCol="0">
            <a:normAutofit/>
          </a:bodyPr>
          <a:lstStyle/>
          <a:p>
            <a:pPr algn="ctr" rtl="0"/>
            <a:r>
              <a:rPr lang="de-DE" sz="5400" b="1" dirty="0" smtClean="0"/>
              <a:t>Gewaltfreie Kommunikation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ein Konzept von </a:t>
            </a:r>
            <a:br>
              <a:rPr lang="de-DE" sz="2800" dirty="0" smtClean="0"/>
            </a:br>
            <a:r>
              <a:rPr lang="de-DE" sz="2800" i="1" dirty="0" smtClean="0"/>
              <a:t>Marshall B. Rosenberg</a:t>
            </a:r>
            <a:r>
              <a:rPr lang="de-DE" i="1" dirty="0" smtClean="0"/>
              <a:t> </a:t>
            </a:r>
            <a:endParaRPr lang="de-DE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941294" y="4276165"/>
            <a:ext cx="10488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i="1" dirty="0">
                <a:solidFill>
                  <a:schemeClr val="tx2"/>
                </a:solidFill>
              </a:rPr>
              <a:t>"Die Antwort auf die Frage nach der Ursache von Gewalt liegt in der Art und Weise, </a:t>
            </a:r>
            <a:endParaRPr lang="de-DE" sz="3600" i="1" dirty="0" smtClean="0">
              <a:solidFill>
                <a:schemeClr val="tx2"/>
              </a:solidFill>
            </a:endParaRPr>
          </a:p>
          <a:p>
            <a:pPr algn="ctr"/>
            <a:r>
              <a:rPr lang="de-DE" sz="3600" i="1" dirty="0" smtClean="0">
                <a:solidFill>
                  <a:schemeClr val="tx2"/>
                </a:solidFill>
              </a:rPr>
              <a:t>wie </a:t>
            </a:r>
            <a:r>
              <a:rPr lang="de-DE" sz="3600" i="1" dirty="0">
                <a:solidFill>
                  <a:schemeClr val="tx2"/>
                </a:solidFill>
              </a:rPr>
              <a:t>wir gelernt haben zu denken, zu kommunizieren und mit Macht umzugehen."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5982"/>
            <a:ext cx="11001829" cy="1066800"/>
          </a:xfrm>
        </p:spPr>
        <p:txBody>
          <a:bodyPr rtlCol="0"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GfK als Paradigmenwechsel in der Kommunikation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3945" y="1618356"/>
            <a:ext cx="10697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/>
              <a:buChar char="à"/>
            </a:pPr>
            <a:r>
              <a:rPr lang="de-DE" sz="2800" dirty="0">
                <a:solidFill>
                  <a:schemeClr val="tx2"/>
                </a:solidFill>
                <a:sym typeface="Wingdings" pitchFamily="2" charset="2"/>
              </a:rPr>
              <a:t>der</a:t>
            </a:r>
            <a:r>
              <a:rPr lang="de-DE" sz="2800" dirty="0">
                <a:sym typeface="Wingdings" pitchFamily="2" charset="2"/>
              </a:rPr>
              <a:t> </a:t>
            </a:r>
            <a:r>
              <a:rPr lang="de-DE" sz="2800" dirty="0">
                <a:solidFill>
                  <a:schemeClr val="tx2"/>
                </a:solidFill>
                <a:sym typeface="Wingdings" pitchFamily="2" charset="2"/>
              </a:rPr>
              <a:t>andere</a:t>
            </a:r>
            <a:r>
              <a:rPr lang="de-DE" sz="2800" dirty="0">
                <a:sym typeface="Wingdings" pitchFamily="2" charset="2"/>
              </a:rPr>
              <a:t> </a:t>
            </a:r>
            <a:r>
              <a:rPr lang="de-DE" sz="2800" dirty="0">
                <a:solidFill>
                  <a:schemeClr val="tx2"/>
                </a:solidFill>
                <a:sym typeface="Wingdings" pitchFamily="2" charset="2"/>
              </a:rPr>
              <a:t>ist</a:t>
            </a:r>
            <a:r>
              <a:rPr lang="de-DE" sz="2800" dirty="0">
                <a:sym typeface="Wingdings" pitchFamily="2" charset="2"/>
              </a:rPr>
              <a:t> </a:t>
            </a:r>
            <a:r>
              <a:rPr lang="de-DE" sz="2800" dirty="0" smtClean="0">
                <a:solidFill>
                  <a:schemeClr val="tx2"/>
                </a:solidFill>
                <a:sym typeface="Wingdings" pitchFamily="2" charset="2"/>
              </a:rPr>
              <a:t>nicht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 smtClean="0">
                <a:solidFill>
                  <a:schemeClr val="tx2"/>
                </a:solidFill>
                <a:sym typeface="Wingdings" pitchFamily="2" charset="2"/>
              </a:rPr>
              <a:t>schuld</a:t>
            </a:r>
            <a:r>
              <a:rPr lang="de-DE" sz="2800" dirty="0" smtClean="0">
                <a:sym typeface="Wingdings" pitchFamily="2" charset="2"/>
              </a:rPr>
              <a:t> </a:t>
            </a:r>
            <a:r>
              <a:rPr lang="de-DE" sz="2800" dirty="0">
                <a:solidFill>
                  <a:schemeClr val="tx2"/>
                </a:solidFill>
                <a:sym typeface="Wingdings" pitchFamily="2" charset="2"/>
              </a:rPr>
              <a:t>an</a:t>
            </a:r>
            <a:r>
              <a:rPr lang="de-DE" sz="2800" dirty="0">
                <a:sym typeface="Wingdings" pitchFamily="2" charset="2"/>
              </a:rPr>
              <a:t> </a:t>
            </a:r>
            <a:r>
              <a:rPr lang="de-DE" sz="2800" b="1" dirty="0">
                <a:solidFill>
                  <a:schemeClr val="tx2"/>
                </a:solidFill>
                <a:sym typeface="Wingdings" pitchFamily="2" charset="2"/>
              </a:rPr>
              <a:t>meinen</a:t>
            </a:r>
            <a:r>
              <a:rPr lang="de-DE" sz="2800" dirty="0">
                <a:sym typeface="Wingdings" pitchFamily="2" charset="2"/>
              </a:rPr>
              <a:t> </a:t>
            </a:r>
            <a:r>
              <a:rPr lang="de-DE" sz="2800" dirty="0">
                <a:solidFill>
                  <a:schemeClr val="tx2"/>
                </a:solidFill>
                <a:sym typeface="Wingdings" pitchFamily="2" charset="2"/>
              </a:rPr>
              <a:t>Gefühlen</a:t>
            </a:r>
            <a:endParaRPr lang="de-DE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/>
              <a:buChar char="à"/>
            </a:pPr>
            <a:r>
              <a:rPr lang="de-DE" sz="2800" b="1" dirty="0" smtClean="0">
                <a:solidFill>
                  <a:schemeClr val="tx2"/>
                </a:solidFill>
                <a:sym typeface="Wingdings" pitchFamily="2" charset="2"/>
              </a:rPr>
              <a:t>MEINE</a:t>
            </a:r>
            <a:r>
              <a:rPr lang="de-DE" sz="28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de-DE" sz="2800" dirty="0">
                <a:solidFill>
                  <a:schemeClr val="tx2"/>
                </a:solidFill>
                <a:sym typeface="Wingdings" pitchFamily="2" charset="2"/>
              </a:rPr>
              <a:t>Bedürfnisse </a:t>
            </a:r>
            <a:r>
              <a:rPr lang="de-DE" sz="2800" dirty="0" smtClean="0">
                <a:solidFill>
                  <a:schemeClr val="tx2"/>
                </a:solidFill>
                <a:sym typeface="Wingdings" pitchFamily="2" charset="2"/>
              </a:rPr>
              <a:t>- </a:t>
            </a:r>
            <a:r>
              <a:rPr lang="de-DE" sz="2800" b="1" dirty="0">
                <a:solidFill>
                  <a:schemeClr val="tx2"/>
                </a:solidFill>
                <a:sym typeface="Wingdings" pitchFamily="2" charset="2"/>
              </a:rPr>
              <a:t>MEINE</a:t>
            </a:r>
            <a:r>
              <a:rPr lang="de-DE" sz="2800" dirty="0" smtClean="0">
                <a:solidFill>
                  <a:schemeClr val="tx2"/>
                </a:solidFill>
                <a:sym typeface="Wingdings" pitchFamily="2" charset="2"/>
              </a:rPr>
              <a:t> Gefühle</a:t>
            </a:r>
            <a:endParaRPr lang="de-DE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/>
              <a:buChar char="à"/>
            </a:pPr>
            <a:r>
              <a:rPr lang="de-DE" sz="2800" dirty="0" smtClean="0">
                <a:solidFill>
                  <a:schemeClr val="tx2"/>
                </a:solidFill>
                <a:sym typeface="Wingdings" pitchFamily="2" charset="2"/>
              </a:rPr>
              <a:t>1. Schritt: Kontakt mit eigenen Absichten und Bedürfnissen herstellen</a:t>
            </a:r>
          </a:p>
          <a:p>
            <a:pPr marL="457200" indent="-457200">
              <a:lnSpc>
                <a:spcPct val="150000"/>
              </a:lnSpc>
              <a:buFont typeface="Wingdings"/>
              <a:buChar char="à"/>
            </a:pPr>
            <a:r>
              <a:rPr lang="de-DE" sz="2800" dirty="0" smtClean="0">
                <a:solidFill>
                  <a:schemeClr val="tx2"/>
                </a:solidFill>
                <a:sym typeface="Wingdings" pitchFamily="2" charset="2"/>
              </a:rPr>
              <a:t>Kommunikation: Wechsel zwischen Aufrichtigkeit und Verständnis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5682" y="4581101"/>
            <a:ext cx="757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b="1" i="1" dirty="0" smtClean="0">
                <a:solidFill>
                  <a:srgbClr val="FF0000"/>
                </a:solidFill>
              </a:rPr>
              <a:t>„Du bist schon wieder viel zu spät.</a:t>
            </a:r>
          </a:p>
          <a:p>
            <a:pPr algn="ctr">
              <a:lnSpc>
                <a:spcPct val="150000"/>
              </a:lnSpc>
            </a:pPr>
            <a:r>
              <a:rPr lang="de-DE" sz="2400" b="1" i="1" dirty="0" smtClean="0">
                <a:solidFill>
                  <a:srgbClr val="FF0000"/>
                </a:solidFill>
              </a:rPr>
              <a:t>Ich bin deswegen total genervt!“</a:t>
            </a:r>
            <a:endParaRPr lang="de-DE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3557" y="4731348"/>
            <a:ext cx="1071612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i="1" dirty="0" smtClean="0">
                <a:solidFill>
                  <a:srgbClr val="FF0000"/>
                </a:solidFill>
              </a:rPr>
              <a:t>„Ich bin genervt, weil ich meine Zeit sinnvoll planen möchte.“</a:t>
            </a:r>
            <a:endParaRPr lang="de-DE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3273" t="5933" r="21164" b="9329"/>
          <a:stretch/>
        </p:blipFill>
        <p:spPr>
          <a:xfrm>
            <a:off x="249128" y="1241805"/>
            <a:ext cx="3751727" cy="49707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0554" y="752434"/>
            <a:ext cx="708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</a:rPr>
              <a:t>GfK – das Unbewusste bewusst machen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9547" r="21592"/>
          <a:stretch/>
        </p:blipFill>
        <p:spPr>
          <a:xfrm flipH="1">
            <a:off x="4000853" y="1241345"/>
            <a:ext cx="3518971" cy="49716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72848" t="7139" r="7036" b="83809"/>
          <a:stretch/>
        </p:blipFill>
        <p:spPr>
          <a:xfrm>
            <a:off x="3543992" y="1402510"/>
            <a:ext cx="1358224" cy="53094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700244" y="1408683"/>
            <a:ext cx="43097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Selbstklärung</a:t>
            </a:r>
          </a:p>
          <a:p>
            <a:pPr marL="800100" lvl="1" indent="-342900">
              <a:buSzPct val="70000"/>
              <a:buFont typeface="Courier New" pitchFamily="49" charset="0"/>
              <a:buChar char="o"/>
            </a:pPr>
            <a:r>
              <a:rPr lang="de-DE" sz="2400" i="1" dirty="0" smtClean="0">
                <a:solidFill>
                  <a:prstClr val="black"/>
                </a:solidFill>
              </a:rPr>
              <a:t>Selbstmitteilung</a:t>
            </a:r>
          </a:p>
          <a:p>
            <a:pPr lvl="1">
              <a:buSzPct val="70000"/>
            </a:pPr>
            <a:endParaRPr lang="de-DE" sz="1400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Einfühlung in den anderen</a:t>
            </a:r>
          </a:p>
          <a:p>
            <a:pPr marL="800100" lvl="1" indent="-342900">
              <a:buSzPct val="70000"/>
              <a:buFont typeface="Courier New" pitchFamily="49" charset="0"/>
              <a:buChar char="o"/>
            </a:pPr>
            <a:r>
              <a:rPr lang="de-DE" sz="2400" i="1" dirty="0" smtClean="0">
                <a:solidFill>
                  <a:prstClr val="black"/>
                </a:solidFill>
              </a:rPr>
              <a:t>Hilfestellung</a:t>
            </a:r>
            <a:endParaRPr lang="de-DE" sz="2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92" y="1402510"/>
            <a:ext cx="2072820" cy="768163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 rot="20559329">
            <a:off x="1712484" y="432373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Bedürfnisse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 rot="20559329">
            <a:off x="1692158" y="3622447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Gefühle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20559329">
            <a:off x="2027479" y="5089705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Wünsche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9419481">
            <a:off x="3092695" y="3269266"/>
            <a:ext cx="2583977" cy="30834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 rot="12880923">
            <a:off x="2452092" y="3297140"/>
            <a:ext cx="2583977" cy="30834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7600034" y="3839439"/>
            <a:ext cx="4474164" cy="132343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de-DE" sz="2500" b="1" dirty="0" smtClean="0">
                <a:solidFill>
                  <a:schemeClr val="accent2">
                    <a:lumMod val="50000"/>
                  </a:schemeClr>
                </a:solidFill>
              </a:rPr>
              <a:t>Ziel:</a:t>
            </a:r>
          </a:p>
          <a:p>
            <a:pPr algn="ctr"/>
            <a:endParaRPr lang="de-DE" sz="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e-DE" sz="2500" b="1" i="1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de-DE" sz="2500" b="1" i="1" dirty="0" smtClean="0">
                <a:solidFill>
                  <a:schemeClr val="accent2">
                    <a:lumMod val="50000"/>
                  </a:schemeClr>
                </a:solidFill>
              </a:rPr>
              <a:t>ooperatives &amp; wertschätzendes</a:t>
            </a:r>
          </a:p>
          <a:p>
            <a:pPr algn="ctr"/>
            <a:r>
              <a:rPr lang="de-DE" sz="2500" b="1" i="1" dirty="0" smtClean="0">
                <a:solidFill>
                  <a:schemeClr val="accent2">
                    <a:lumMod val="50000"/>
                  </a:schemeClr>
                </a:solidFill>
              </a:rPr>
              <a:t>Handeln</a:t>
            </a:r>
            <a:endParaRPr lang="de-DE" sz="25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bldLvl="2"/>
      <p:bldP spid="29" grpId="0"/>
      <p:bldP spid="30" grpId="0"/>
      <p:bldP spid="31" grpId="0"/>
      <p:bldP spid="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3273" t="5933" r="21164" b="9329"/>
          <a:stretch/>
        </p:blipFill>
        <p:spPr>
          <a:xfrm>
            <a:off x="249128" y="1241805"/>
            <a:ext cx="3751727" cy="49707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0555" y="752434"/>
            <a:ext cx="608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</a:rPr>
              <a:t>GfK – das Unbewusste bewusst machen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9547" r="21592"/>
          <a:stretch/>
        </p:blipFill>
        <p:spPr>
          <a:xfrm flipH="1">
            <a:off x="4000853" y="1241345"/>
            <a:ext cx="3518971" cy="49716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72848" t="7139" r="7036" b="83809"/>
          <a:stretch/>
        </p:blipFill>
        <p:spPr>
          <a:xfrm>
            <a:off x="3543992" y="1402510"/>
            <a:ext cx="1358224" cy="53094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571908" y="1761607"/>
            <a:ext cx="46200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Augenhöhe &amp; Akzeptanz</a:t>
            </a:r>
            <a:endParaRPr lang="de-DE" sz="2400" b="1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bjektive Beschreibung 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(Kamera)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prstClr val="black"/>
                </a:solidFill>
              </a:rPr>
              <a:t>Win</a:t>
            </a:r>
            <a:r>
              <a:rPr lang="de-DE" sz="2400" b="1" dirty="0" smtClean="0">
                <a:solidFill>
                  <a:prstClr val="black"/>
                </a:solidFill>
              </a:rPr>
              <a:t>/</a:t>
            </a:r>
            <a:r>
              <a:rPr lang="de-DE" sz="2400" b="1" dirty="0" err="1" smtClean="0">
                <a:solidFill>
                  <a:prstClr val="black"/>
                </a:solidFill>
              </a:rPr>
              <a:t>Win</a:t>
            </a:r>
            <a:r>
              <a:rPr lang="de-DE" sz="2400" b="1" dirty="0" smtClean="0">
                <a:solidFill>
                  <a:prstClr val="black"/>
                </a:solidFill>
              </a:rPr>
              <a:t> als Ziel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cht &amp; ehrlich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Empathie &amp; Mitgefühl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erstehen &amp; verstanden werden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Verantwortung liegt bei beiden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92" y="1402510"/>
            <a:ext cx="2072820" cy="768163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 rot="20559329">
            <a:off x="1712484" y="432373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Bedürfnisse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 rot="20559329">
            <a:off x="1692158" y="3622447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Gefühle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20559329">
            <a:off x="2027479" y="5089705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Wünsche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9419481">
            <a:off x="3092695" y="3269266"/>
            <a:ext cx="2583977" cy="30834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812906" y="713926"/>
            <a:ext cx="4673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durch „Giraffensprache“</a:t>
            </a:r>
            <a:endParaRPr lang="de-DE" sz="3000" b="1" i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Pfeil nach rechts 16"/>
          <p:cNvSpPr/>
          <p:nvPr/>
        </p:nvSpPr>
        <p:spPr>
          <a:xfrm rot="12880923">
            <a:off x="2452092" y="3297140"/>
            <a:ext cx="2583977" cy="30834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3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50495"/>
            <a:ext cx="10972800" cy="1066800"/>
          </a:xfrm>
        </p:spPr>
        <p:txBody>
          <a:bodyPr rtlCol="0"/>
          <a:lstStyle/>
          <a:p>
            <a:pPr algn="ctr" rtl="0"/>
            <a:r>
              <a:rPr lang="de-DE" dirty="0" smtClean="0"/>
              <a:t>Die 4 Schritte der Gewaltfreien Kommunikation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89003"/>
            <a:ext cx="10972800" cy="4311798"/>
          </a:xfrm>
        </p:spPr>
        <p:txBody>
          <a:bodyPr rtlCol="0">
            <a:normAutofit lnSpcReduction="10000"/>
          </a:bodyPr>
          <a:lstStyle/>
          <a:p>
            <a:pPr marL="624078" indent="-514350" rtl="0">
              <a:lnSpc>
                <a:spcPct val="2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</a:pP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Situation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beobachten und sachlich schildern </a:t>
            </a: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(#Zahlen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accent2">
                    <a:lumMod val="50000"/>
                  </a:schemeClr>
                </a:solidFill>
              </a:rPr>
              <a:t>#Daten #Fakten #Kamera)</a:t>
            </a:r>
            <a:endParaRPr lang="de-DE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624078" indent="-514350">
              <a:lnSpc>
                <a:spcPct val="2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sich reinhören und Gefühle ausdrücken</a:t>
            </a:r>
          </a:p>
          <a:p>
            <a:pPr marL="624078" indent="-514350">
              <a:lnSpc>
                <a:spcPct val="2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</a:pP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Bedürfnis identifizieren und ausdrücken</a:t>
            </a:r>
          </a:p>
          <a:p>
            <a:pPr marL="624078" indent="-514350">
              <a:lnSpc>
                <a:spcPct val="2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</a:pP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Bitte formulieren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3557" y="978573"/>
            <a:ext cx="10716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FF0000"/>
                </a:solidFill>
              </a:rPr>
              <a:t>„Du bist schon wieder viel zu spät.</a:t>
            </a:r>
          </a:p>
          <a:p>
            <a:pPr algn="ctr"/>
            <a:r>
              <a:rPr lang="de-DE" sz="3200" b="1" i="1" dirty="0" smtClean="0">
                <a:solidFill>
                  <a:srgbClr val="FF0000"/>
                </a:solidFill>
              </a:rPr>
              <a:t>Ich bin deswegen total genervt!“</a:t>
            </a:r>
            <a:endParaRPr lang="de-DE" sz="3200" b="1" i="1" dirty="0">
              <a:solidFill>
                <a:srgbClr val="FF0000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28334" y="2399489"/>
            <a:ext cx="12063666" cy="4311798"/>
          </a:xfrm>
          <a:prstGeom prst="rect">
            <a:avLst/>
          </a:prstGeom>
        </p:spPr>
        <p:txBody>
          <a:bodyPr vert="horz" lIns="36000" rIns="36000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Clr>
                <a:schemeClr val="tx1"/>
              </a:buClr>
              <a:buSzPct val="95000"/>
              <a:buFont typeface="+mj-lt"/>
              <a:buAutoNum type="arabicParenR"/>
            </a:pPr>
            <a:r>
              <a:rPr lang="de-DE" sz="2600" dirty="0" smtClean="0">
                <a:solidFill>
                  <a:schemeClr val="tx1"/>
                </a:solidFill>
              </a:rPr>
              <a:t>„Du bist eine Stunde später als verabredet und hast mir nicht Bescheid gegeben.“</a:t>
            </a:r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Clr>
                <a:schemeClr val="tx1"/>
              </a:buClr>
              <a:buSzPct val="95000"/>
              <a:buFont typeface="+mj-lt"/>
              <a:buAutoNum type="arabicParenR"/>
            </a:pPr>
            <a:r>
              <a:rPr lang="de-DE" sz="2600" dirty="0" smtClean="0">
                <a:solidFill>
                  <a:schemeClr val="tx1"/>
                </a:solidFill>
              </a:rPr>
              <a:t>„Ich bin genervt und traurig.“</a:t>
            </a:r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spcAft>
                <a:spcPts val="4500"/>
              </a:spcAft>
              <a:buClr>
                <a:schemeClr val="tx1"/>
              </a:buClr>
              <a:buSzPct val="95000"/>
              <a:buFont typeface="+mj-lt"/>
              <a:buAutoNum type="arabicParenR"/>
            </a:pPr>
            <a:r>
              <a:rPr lang="de-DE" sz="2600" dirty="0" smtClean="0">
                <a:solidFill>
                  <a:schemeClr val="tx1"/>
                </a:solidFill>
              </a:rPr>
              <a:t>„Ich möchte meine Zeit sinnvoll nutzen und einbezogen werden.“</a:t>
            </a:r>
          </a:p>
          <a:p>
            <a:pPr marL="624078" indent="-514350">
              <a:buClr>
                <a:schemeClr val="tx1"/>
              </a:buClr>
              <a:buSzPct val="95000"/>
              <a:buFont typeface="+mj-lt"/>
              <a:buAutoNum type="arabicParenR"/>
            </a:pPr>
            <a:r>
              <a:rPr lang="de-DE" sz="2600" dirty="0" smtClean="0">
                <a:solidFill>
                  <a:schemeClr val="tx1"/>
                </a:solidFill>
              </a:rPr>
              <a:t>„Kannst Du mir bitte zukünftig vorher Bescheid geben, um wie viel Du Dich verspätest?“</a:t>
            </a: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7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485383" y="5117609"/>
            <a:ext cx="5149516" cy="1066800"/>
          </a:xfrm>
        </p:spPr>
        <p:txBody>
          <a:bodyPr rtlCol="0"/>
          <a:lstStyle/>
          <a:p>
            <a:pPr rtl="0"/>
            <a:r>
              <a:rPr lang="de-DE" b="1" i="1" dirty="0" smtClean="0">
                <a:solidFill>
                  <a:schemeClr val="tx1"/>
                </a:solidFill>
              </a:rPr>
              <a:t>…der Flexiblere führt…</a:t>
            </a:r>
            <a:endParaRPr lang="de-DE" b="1" i="1" dirty="0">
              <a:solidFill>
                <a:schemeClr val="tx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355083" y="4950693"/>
            <a:ext cx="1948641" cy="1400631"/>
            <a:chOff x="249128" y="1241345"/>
            <a:chExt cx="7270696" cy="497160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/>
            <a:srcRect l="23273" t="5933" r="21164" b="9329"/>
            <a:stretch/>
          </p:blipFill>
          <p:spPr>
            <a:xfrm>
              <a:off x="249128" y="1241805"/>
              <a:ext cx="3751727" cy="4970737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/>
            <a:srcRect l="19547" r="21592"/>
            <a:stretch/>
          </p:blipFill>
          <p:spPr>
            <a:xfrm flipH="1">
              <a:off x="4000853" y="1241345"/>
              <a:ext cx="3518971" cy="497160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992" y="1402510"/>
              <a:ext cx="2072820" cy="768163"/>
            </a:xfrm>
            <a:prstGeom prst="rect">
              <a:avLst/>
            </a:prstGeom>
          </p:spPr>
        </p:pic>
        <p:sp>
          <p:nvSpPr>
            <p:cNvPr id="11" name="Pfeil nach rechts 10"/>
            <p:cNvSpPr/>
            <p:nvPr/>
          </p:nvSpPr>
          <p:spPr>
            <a:xfrm rot="12880923">
              <a:off x="2452092" y="3297140"/>
              <a:ext cx="2583977" cy="3083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 nach rechts 11"/>
            <p:cNvSpPr/>
            <p:nvPr/>
          </p:nvSpPr>
          <p:spPr>
            <a:xfrm rot="19419481">
              <a:off x="3092695" y="3269266"/>
              <a:ext cx="2583977" cy="3083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4" name="Inhaltsplatzhalt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7761602"/>
              </p:ext>
            </p:extLst>
          </p:nvPr>
        </p:nvGraphicFramePr>
        <p:xfrm>
          <a:off x="730389" y="884405"/>
          <a:ext cx="10659504" cy="37508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29752"/>
                <a:gridCol w="532975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Versuch einer Formel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455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Wenn ich </a:t>
                      </a:r>
                      <a:r>
                        <a:rPr lang="de-DE" sz="2400" b="1" dirty="0" smtClean="0"/>
                        <a:t>A</a:t>
                      </a:r>
                      <a:r>
                        <a:rPr lang="de-DE" sz="2400" dirty="0" smtClean="0"/>
                        <a:t> sehe, höre, erlebe,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 smtClean="0"/>
                        <a:t>Wenn Du </a:t>
                      </a:r>
                      <a:r>
                        <a:rPr kumimoji="0" lang="de-D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de-DE" sz="2400" i="1" dirty="0" smtClean="0"/>
                        <a:t> siehst</a:t>
                      </a:r>
                      <a:r>
                        <a:rPr lang="de-DE" sz="2400" i="1" baseline="0" dirty="0" smtClean="0"/>
                        <a:t>,</a:t>
                      </a:r>
                      <a:r>
                        <a:rPr lang="de-DE" sz="2400" i="1" dirty="0" smtClean="0"/>
                        <a:t> hörst, erlebst,</a:t>
                      </a:r>
                      <a:endParaRPr lang="de-DE" sz="24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7937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fühle ich mich </a:t>
                      </a:r>
                      <a:r>
                        <a:rPr kumimoji="0" lang="de-D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DE" sz="2400" dirty="0" smtClean="0"/>
                        <a:t>,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 smtClean="0"/>
                        <a:t>fühlst Du Dich dann </a:t>
                      </a:r>
                      <a:r>
                        <a:rPr kumimoji="0" lang="de-D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DE" sz="2400" i="1" dirty="0" smtClean="0"/>
                        <a:t>,</a:t>
                      </a:r>
                      <a:endParaRPr lang="de-DE" sz="24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89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weil ich </a:t>
                      </a:r>
                      <a:r>
                        <a:rPr kumimoji="0" lang="de-D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2400" dirty="0" smtClean="0"/>
                        <a:t> brauche.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 smtClean="0"/>
                        <a:t>weil Du </a:t>
                      </a:r>
                      <a:r>
                        <a:rPr kumimoji="0" lang="de-D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2400" i="1" dirty="0" smtClean="0"/>
                        <a:t> brauchst?</a:t>
                      </a:r>
                      <a:endParaRPr lang="de-DE" sz="24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397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Bist Du</a:t>
                      </a:r>
                      <a:r>
                        <a:rPr lang="de-DE" sz="2400" baseline="0" dirty="0" smtClean="0"/>
                        <a:t> bereit mir </a:t>
                      </a:r>
                      <a:r>
                        <a:rPr kumimoji="0" lang="de-D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2400" baseline="0" dirty="0" smtClean="0"/>
                        <a:t> zu geben?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dirty="0" smtClean="0"/>
                        <a:t>Hättest Du jetzt gerne </a:t>
                      </a:r>
                      <a:r>
                        <a:rPr kumimoji="0" lang="de-DE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2400" i="1" dirty="0" smtClean="0"/>
                        <a:t>?</a:t>
                      </a:r>
                      <a:endParaRPr lang="de-DE" sz="24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69305" y="995330"/>
            <a:ext cx="6320586" cy="5370701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b="1" i="1" dirty="0">
                <a:latin typeface="+mj-lt"/>
                <a:ea typeface="+mj-ea"/>
                <a:cs typeface="+mj-cs"/>
              </a:rPr>
              <a:t>…überraschenderweise auch</a:t>
            </a:r>
            <a:r>
              <a:rPr lang="de-DE" sz="3600" b="1" i="1" dirty="0" smtClean="0">
                <a:latin typeface="+mj-lt"/>
                <a:ea typeface="+mj-ea"/>
                <a:cs typeface="+mj-cs"/>
              </a:rPr>
              <a:t>…</a:t>
            </a:r>
          </a:p>
          <a:p>
            <a:endParaRPr lang="de-DE" sz="2000" b="1" i="1" dirty="0">
              <a:latin typeface="+mj-lt"/>
              <a:ea typeface="+mj-ea"/>
              <a:cs typeface="+mj-cs"/>
            </a:endParaRPr>
          </a:p>
          <a:p>
            <a:pPr marL="571500" indent="-298450">
              <a:buFont typeface="Arial" panose="020B0604020202020204" pitchFamily="34" charset="0"/>
              <a:buChar char="•"/>
            </a:pPr>
            <a:r>
              <a:rPr lang="de-DE" sz="2400" b="1" i="1" dirty="0" smtClean="0">
                <a:latin typeface="+mj-lt"/>
                <a:ea typeface="+mj-ea"/>
                <a:cs typeface="+mj-cs"/>
              </a:rPr>
              <a:t>Lob</a:t>
            </a:r>
          </a:p>
          <a:p>
            <a:pPr marL="571500" indent="-298450">
              <a:buFont typeface="Arial" panose="020B0604020202020204" pitchFamily="34" charset="0"/>
              <a:buChar char="•"/>
            </a:pPr>
            <a:r>
              <a:rPr lang="de-DE" sz="2400" b="1" i="1" dirty="0" smtClean="0">
                <a:latin typeface="+mj-lt"/>
                <a:ea typeface="+mj-ea"/>
                <a:cs typeface="+mj-cs"/>
              </a:rPr>
              <a:t>Komplimente</a:t>
            </a:r>
          </a:p>
          <a:p>
            <a:endParaRPr lang="de-DE" sz="2400" b="1" i="1" dirty="0">
              <a:latin typeface="+mj-lt"/>
              <a:ea typeface="+mj-ea"/>
              <a:cs typeface="+mj-cs"/>
            </a:endParaRPr>
          </a:p>
          <a:p>
            <a:pPr marL="546100" indent="-369888">
              <a:buFont typeface="Wingdings" panose="05000000000000000000" pitchFamily="2" charset="2"/>
              <a:buChar char="à"/>
            </a:pPr>
            <a:r>
              <a:rPr lang="de-DE" sz="2400" i="1" dirty="0" smtClean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Beide gehen davon aus, dass es Menschen gibt, die wissen, was gut/schlecht ist.</a:t>
            </a:r>
          </a:p>
          <a:p>
            <a:pPr marL="176212">
              <a:spcAft>
                <a:spcPts val="1200"/>
              </a:spcAft>
            </a:pPr>
            <a:endParaRPr lang="de-DE" sz="2400" b="1" i="1" dirty="0" smtClean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marL="176212">
              <a:lnSpc>
                <a:spcPct val="150000"/>
              </a:lnSpc>
              <a:spcAft>
                <a:spcPts val="1200"/>
              </a:spcAft>
            </a:pPr>
            <a:r>
              <a:rPr lang="de-DE" sz="2400" b="1" i="1" u="sng" dirty="0" smtClean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Empfehlung:</a:t>
            </a:r>
          </a:p>
          <a:p>
            <a:pPr marL="546100" indent="-369888">
              <a:spcAft>
                <a:spcPts val="1800"/>
              </a:spcAft>
              <a:buFont typeface="Wingdings" panose="05000000000000000000" pitchFamily="2" charset="2"/>
              <a:buChar char="à"/>
            </a:pPr>
            <a:r>
              <a:rPr lang="de-DE" sz="2400" i="1" dirty="0" smtClean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Gefühl äußern verbunden mit Befriedigung des eigenen Bedürfnisses</a:t>
            </a:r>
          </a:p>
          <a:p>
            <a:pPr marL="546100" indent="-369888">
              <a:buFont typeface="Wingdings" panose="05000000000000000000" pitchFamily="2" charset="2"/>
              <a:buChar char="à"/>
            </a:pPr>
            <a:r>
              <a:rPr lang="de-DE" sz="2400" i="1" dirty="0" smtClean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Erleben der Selbstwirksamkeit wird möglich</a:t>
            </a: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5" y="993305"/>
            <a:ext cx="3712582" cy="2536257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785452" y="4727004"/>
            <a:ext cx="33695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Kritik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Strafe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Belohnung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Zähne fletschen </a:t>
            </a:r>
            <a:r>
              <a:rPr lang="de-DE" dirty="0">
                <a:solidFill>
                  <a:prstClr val="black"/>
                </a:solidFill>
              </a:rPr>
              <a:t>(Tonfall</a:t>
            </a:r>
            <a:r>
              <a:rPr lang="de-DE" dirty="0" smtClean="0">
                <a:solidFill>
                  <a:prstClr val="black"/>
                </a:solidFill>
              </a:rPr>
              <a:t>)</a:t>
            </a:r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2803" y="3721766"/>
            <a:ext cx="327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prstClr val="black"/>
                </a:solidFill>
              </a:rPr>
              <a:t>Zur Wolfssprache </a:t>
            </a:r>
          </a:p>
          <a:p>
            <a:pPr algn="ctr"/>
            <a:r>
              <a:rPr lang="de-DE" sz="2800" b="1" dirty="0" smtClean="0">
                <a:solidFill>
                  <a:prstClr val="black"/>
                </a:solidFill>
              </a:rPr>
              <a:t>gehören weiterhin</a:t>
            </a:r>
          </a:p>
        </p:txBody>
      </p:sp>
      <p:sp>
        <p:nvSpPr>
          <p:cNvPr id="37" name="Explosion 1 36"/>
          <p:cNvSpPr/>
          <p:nvPr/>
        </p:nvSpPr>
        <p:spPr>
          <a:xfrm>
            <a:off x="7732296" y="1888270"/>
            <a:ext cx="1176237" cy="830997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726" y="565488"/>
            <a:ext cx="10972800" cy="809120"/>
          </a:xfrm>
        </p:spPr>
        <p:txBody>
          <a:bodyPr rtlCol="0"/>
          <a:lstStyle/>
          <a:p>
            <a:pPr rtl="0"/>
            <a:r>
              <a:rPr lang="de-DE" dirty="0" smtClean="0">
                <a:solidFill>
                  <a:schemeClr val="tx1"/>
                </a:solidFill>
              </a:rPr>
              <a:t>Szenen einer Ehe – ein weiteres Beispiel…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73729" y="2498271"/>
            <a:ext cx="8311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i="1" dirty="0" smtClean="0"/>
              <a:t>- Video nicht verfügbar -</a:t>
            </a:r>
            <a:endParaRPr lang="de-DE" sz="4400" b="1" i="1" dirty="0"/>
          </a:p>
        </p:txBody>
      </p:sp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726" y="661740"/>
            <a:ext cx="10972800" cy="701839"/>
          </a:xfrm>
        </p:spPr>
        <p:txBody>
          <a:bodyPr rtlCol="0"/>
          <a:lstStyle/>
          <a:p>
            <a:pPr rtl="0"/>
            <a:r>
              <a:rPr lang="de-DE" dirty="0" smtClean="0">
                <a:solidFill>
                  <a:schemeClr val="tx1"/>
                </a:solidFill>
              </a:rPr>
              <a:t>Kritik am Konzept &amp; Grenzen des Modells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474" y="1559617"/>
            <a:ext cx="11310486" cy="4744931"/>
          </a:xfrm>
        </p:spPr>
        <p:txBody>
          <a:bodyPr rtlCol="0">
            <a:normAutofit/>
          </a:bodyPr>
          <a:lstStyle/>
          <a:p>
            <a:pPr rtl="0"/>
            <a:r>
              <a:rPr lang="de-DE" dirty="0" smtClean="0"/>
              <a:t>Bitte kann als Aufforderung zur Interessenserfüllung durch Andere betrachtet werden (moralische Erpressung)</a:t>
            </a:r>
          </a:p>
          <a:p>
            <a:pPr marL="411480" lvl="1" indent="0">
              <a:buNone/>
            </a:pPr>
            <a:endParaRPr lang="de-DE" sz="900" dirty="0" smtClean="0"/>
          </a:p>
          <a:p>
            <a:pPr rtl="0"/>
            <a:r>
              <a:rPr lang="de-DE" i="1" dirty="0" smtClean="0"/>
              <a:t>Gefühltes Ungleichgewicht, wenn Dieselbe Person häufiger der flexiblere Part sein soll</a:t>
            </a:r>
          </a:p>
          <a:p>
            <a:pPr marL="411480" lvl="1" indent="0">
              <a:buNone/>
            </a:pPr>
            <a:endParaRPr lang="de-DE" sz="900" dirty="0"/>
          </a:p>
          <a:p>
            <a:pPr rtl="0"/>
            <a:r>
              <a:rPr lang="de-DE" dirty="0" smtClean="0"/>
              <a:t>Bedürfnisse sind nicht immer positiv und miteinander vereinbar (Konflikt)</a:t>
            </a:r>
          </a:p>
          <a:p>
            <a:pPr marL="411480" lvl="1" indent="0">
              <a:buNone/>
            </a:pPr>
            <a:endParaRPr lang="de-DE" sz="900" dirty="0"/>
          </a:p>
          <a:p>
            <a:pPr rtl="0"/>
            <a:r>
              <a:rPr lang="de-DE" i="1" dirty="0" smtClean="0"/>
              <a:t>4 Schritte wirken formelhaft, starr und wenig authentisch</a:t>
            </a:r>
          </a:p>
          <a:p>
            <a:pPr marL="411480" lvl="1" indent="0">
              <a:buNone/>
            </a:pPr>
            <a:endParaRPr lang="de-DE" sz="900" dirty="0"/>
          </a:p>
          <a:p>
            <a:pPr rtl="0"/>
            <a:r>
              <a:rPr lang="de-DE" dirty="0" smtClean="0"/>
              <a:t>Unvermögen, eigene Bedürfnisse zu formulieren</a:t>
            </a:r>
          </a:p>
          <a:p>
            <a:pPr marL="109728" indent="0" rtl="0">
              <a:buNone/>
            </a:pPr>
            <a:endParaRPr lang="de-DE" sz="900" dirty="0"/>
          </a:p>
          <a:p>
            <a:pPr rtl="0"/>
            <a:r>
              <a:rPr lang="de-DE" i="1" dirty="0" smtClean="0"/>
              <a:t>Berufliche Welten sind oft ähnlich hierarchisch angelegt wie ein Wolfsrudel</a:t>
            </a:r>
          </a:p>
          <a:p>
            <a:pPr rtl="0"/>
            <a:endParaRPr lang="de-DE" dirty="0" smtClean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1740"/>
            <a:ext cx="10972800" cy="1066800"/>
          </a:xfrm>
        </p:spPr>
        <p:txBody>
          <a:bodyPr rtlCol="0"/>
          <a:lstStyle/>
          <a:p>
            <a:pPr rtl="0"/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609600" y="1591699"/>
            <a:ext cx="10972800" cy="4325112"/>
          </a:xfrm>
        </p:spPr>
        <p:txBody>
          <a:bodyPr rtlCol="0">
            <a:normAutofit fontScale="925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000" dirty="0">
                <a:hlinkClick r:id="rId3"/>
              </a:rPr>
              <a:t>https://www.gfk-training.com</a:t>
            </a:r>
            <a:r>
              <a:rPr lang="de-DE" sz="2000" dirty="0" smtClean="0">
                <a:hlinkClick r:id="rId3"/>
              </a:rPr>
              <a:t>/</a:t>
            </a:r>
            <a:r>
              <a:rPr lang="de-DE" dirty="0" smtClean="0"/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(aufgerufen am 30.01.2019)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000" dirty="0">
                <a:hlinkClick r:id="rId4"/>
              </a:rPr>
              <a:t>https://www.landsiedel-seminare.de/gewaltfreie-kommunikation.html#marshall</a:t>
            </a:r>
            <a:r>
              <a:rPr lang="de-DE" sz="2000" dirty="0"/>
              <a:t> </a:t>
            </a:r>
            <a:r>
              <a:rPr lang="de-DE" sz="1600" dirty="0">
                <a:solidFill>
                  <a:schemeClr val="tx1"/>
                </a:solidFill>
              </a:rPr>
              <a:t>(aufgerufen am 30.01.2019)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000" dirty="0">
                <a:hlinkClick r:id="rId5"/>
              </a:rPr>
              <a:t>https://www.zeitzuleben.de/gewaltfreie-kommunikation/</a:t>
            </a:r>
            <a:r>
              <a:rPr lang="de-DE" sz="2000" dirty="0"/>
              <a:t> </a:t>
            </a:r>
            <a:r>
              <a:rPr lang="de-DE" sz="1600" dirty="0">
                <a:solidFill>
                  <a:schemeClr val="tx1"/>
                </a:solidFill>
              </a:rPr>
              <a:t>(aufgerufen am 30.01.2019)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000" dirty="0">
                <a:hlinkClick r:id="rId6"/>
              </a:rPr>
              <a:t>http://nvc-trainer-akademie.com/2013/04/gewaltfreie-kommunikation-schattenseiten/</a:t>
            </a:r>
            <a:r>
              <a:rPr lang="de-DE" sz="2000" dirty="0"/>
              <a:t> </a:t>
            </a:r>
            <a:r>
              <a:rPr lang="de-DE" sz="1600" dirty="0">
                <a:solidFill>
                  <a:schemeClr val="tx1"/>
                </a:solidFill>
              </a:rPr>
              <a:t>(aufgerufen am 30.01.2019)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000" dirty="0">
                <a:hlinkClick r:id="rId7"/>
              </a:rPr>
              <a:t>https://www.youtube.com/watch?v=IhWYxItZ9jc</a:t>
            </a:r>
            <a:r>
              <a:rPr lang="de-DE" sz="2000" dirty="0"/>
              <a:t> </a:t>
            </a:r>
            <a:r>
              <a:rPr lang="de-DE" sz="1600" dirty="0">
                <a:solidFill>
                  <a:schemeClr val="tx1"/>
                </a:solidFill>
              </a:rPr>
              <a:t>(aufgerufen am 30.01.2019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000" dirty="0" smtClean="0">
                <a:solidFill>
                  <a:schemeClr val="tx1"/>
                </a:solidFill>
              </a:rPr>
              <a:t>Orth, Gottfried &amp; Fritz, Hilde. 2013. </a:t>
            </a:r>
            <a:r>
              <a:rPr lang="de-DE" sz="2000" i="1" dirty="0" smtClean="0">
                <a:solidFill>
                  <a:schemeClr val="tx1"/>
                </a:solidFill>
              </a:rPr>
              <a:t>Gewaltfreie Kommunikation in der Schule. Paderborn: </a:t>
            </a:r>
            <a:r>
              <a:rPr lang="de-DE" sz="2000" i="1" dirty="0" err="1" smtClean="0">
                <a:solidFill>
                  <a:schemeClr val="tx1"/>
                </a:solidFill>
              </a:rPr>
              <a:t>Junfermann</a:t>
            </a:r>
            <a:r>
              <a:rPr lang="de-DE" sz="2000" i="1" dirty="0" smtClean="0">
                <a:solidFill>
                  <a:schemeClr val="tx1"/>
                </a:solidFill>
              </a:rPr>
              <a:t> Verlag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398" y="677782"/>
            <a:ext cx="2245895" cy="1066800"/>
          </a:xfrm>
        </p:spPr>
        <p:txBody>
          <a:bodyPr rtlCol="0"/>
          <a:lstStyle/>
          <a:p>
            <a:pPr rtl="0"/>
            <a:r>
              <a:rPr lang="de-DE" dirty="0" smtClean="0">
                <a:solidFill>
                  <a:schemeClr val="tx1"/>
                </a:solidFill>
              </a:rPr>
              <a:t>Inhalte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2314" y="1944626"/>
            <a:ext cx="10972800" cy="4325112"/>
          </a:xfrm>
        </p:spPr>
        <p:txBody>
          <a:bodyPr rtlCol="0"/>
          <a:lstStyle/>
          <a:p>
            <a:pPr rtl="0"/>
            <a:r>
              <a:rPr lang="de-DE" dirty="0" smtClean="0"/>
              <a:t>Konzeptüberblick – 4 Schritte der GfK</a:t>
            </a:r>
          </a:p>
          <a:p>
            <a:pPr rtl="0"/>
            <a:endParaRPr lang="de-DE" dirty="0" smtClean="0"/>
          </a:p>
          <a:p>
            <a:pPr rtl="0"/>
            <a:r>
              <a:rPr lang="de-DE" i="1" dirty="0" smtClean="0"/>
              <a:t>Problem der Kommunikation</a:t>
            </a:r>
            <a:r>
              <a:rPr lang="de-DE" i="1" dirty="0">
                <a:sym typeface="Wingdings" panose="05000000000000000000" pitchFamily="2" charset="2"/>
              </a:rPr>
              <a:t> </a:t>
            </a:r>
            <a:r>
              <a:rPr lang="de-DE" i="1" dirty="0" smtClean="0">
                <a:sym typeface="Wingdings" panose="05000000000000000000" pitchFamily="2" charset="2"/>
              </a:rPr>
              <a:t>– über Wölfe</a:t>
            </a:r>
            <a:endParaRPr lang="de-DE" i="1" dirty="0" smtClean="0"/>
          </a:p>
          <a:p>
            <a:pPr rtl="0"/>
            <a:endParaRPr lang="de-DE" dirty="0" smtClean="0"/>
          </a:p>
          <a:p>
            <a:pPr rtl="0"/>
            <a:r>
              <a:rPr lang="de-DE" dirty="0" smtClean="0"/>
              <a:t>Paradigmenwechsel „GfK“ – über Giraffen</a:t>
            </a:r>
          </a:p>
          <a:p>
            <a:pPr marL="109728" indent="0" rtl="0">
              <a:buNone/>
            </a:pPr>
            <a:endParaRPr lang="de-DE" dirty="0" smtClean="0"/>
          </a:p>
          <a:p>
            <a:r>
              <a:rPr lang="de-DE" i="1" dirty="0" smtClean="0"/>
              <a:t>Anwendungsbeispiele</a:t>
            </a:r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Kritik am Modell und Grenzen</a:t>
            </a: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50495"/>
            <a:ext cx="10972800" cy="1066800"/>
          </a:xfrm>
        </p:spPr>
        <p:txBody>
          <a:bodyPr rtlCol="0"/>
          <a:lstStyle/>
          <a:p>
            <a:pPr algn="ctr" rtl="0"/>
            <a:r>
              <a:rPr lang="de-DE" dirty="0" smtClean="0">
                <a:solidFill>
                  <a:schemeClr val="tx1"/>
                </a:solidFill>
              </a:rPr>
              <a:t>Die 4 Schritte der Gewaltfreien Kommunikation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89003"/>
            <a:ext cx="10972800" cy="4311798"/>
          </a:xfrm>
        </p:spPr>
        <p:txBody>
          <a:bodyPr rtlCol="0">
            <a:normAutofit fontScale="92500"/>
          </a:bodyPr>
          <a:lstStyle/>
          <a:p>
            <a:pPr marL="624078" indent="-514350" rtl="0">
              <a:lnSpc>
                <a:spcPct val="250000"/>
              </a:lnSpc>
              <a:buClr>
                <a:schemeClr val="accent2">
                  <a:lumMod val="50000"/>
                </a:schemeClr>
              </a:buClr>
              <a:buSzPct val="90000"/>
              <a:buFont typeface="+mj-lt"/>
              <a:buAutoNum type="arabicParenR"/>
            </a:pPr>
            <a:r>
              <a:rPr lang="de-DE" dirty="0" smtClean="0"/>
              <a:t>Die Situation beobachten und sachlich schildern </a:t>
            </a:r>
            <a:r>
              <a:rPr lang="de-DE" sz="2000" dirty="0" smtClean="0"/>
              <a:t>(#Zahlen</a:t>
            </a:r>
            <a:r>
              <a:rPr lang="de-DE" sz="2000" dirty="0"/>
              <a:t> </a:t>
            </a:r>
            <a:r>
              <a:rPr lang="de-DE" sz="2000" dirty="0" smtClean="0"/>
              <a:t>#Daten #Fakten #Kamera)</a:t>
            </a:r>
            <a:endParaRPr lang="de-DE" dirty="0" smtClean="0"/>
          </a:p>
          <a:p>
            <a:pPr marL="624078" indent="-514350" rtl="0">
              <a:lnSpc>
                <a:spcPct val="250000"/>
              </a:lnSpc>
              <a:buClr>
                <a:schemeClr val="accent2">
                  <a:lumMod val="50000"/>
                </a:schemeClr>
              </a:buClr>
              <a:buSzPct val="90000"/>
              <a:buFont typeface="+mj-lt"/>
              <a:buAutoNum type="arabicParenR"/>
            </a:pPr>
            <a:r>
              <a:rPr lang="de-DE" dirty="0" smtClean="0"/>
              <a:t>In sich reinhören und Gefühle ausdrücken</a:t>
            </a:r>
          </a:p>
          <a:p>
            <a:pPr marL="624078" indent="-514350" rtl="0">
              <a:lnSpc>
                <a:spcPct val="250000"/>
              </a:lnSpc>
              <a:buClr>
                <a:schemeClr val="accent2">
                  <a:lumMod val="50000"/>
                </a:schemeClr>
              </a:buClr>
              <a:buSzPct val="90000"/>
              <a:buFont typeface="+mj-lt"/>
              <a:buAutoNum type="arabicParenR"/>
            </a:pPr>
            <a:r>
              <a:rPr lang="de-DE" dirty="0" smtClean="0"/>
              <a:t>Bedürfnis identifizieren und ausdrücken</a:t>
            </a:r>
          </a:p>
          <a:p>
            <a:pPr marL="624078" indent="-514350" rtl="0">
              <a:lnSpc>
                <a:spcPct val="250000"/>
              </a:lnSpc>
              <a:buClr>
                <a:schemeClr val="accent2">
                  <a:lumMod val="50000"/>
                </a:schemeClr>
              </a:buClr>
              <a:buSzPct val="90000"/>
              <a:buFont typeface="+mj-lt"/>
              <a:buAutoNum type="arabicParenR"/>
            </a:pPr>
            <a:r>
              <a:rPr lang="de-DE" dirty="0" smtClean="0"/>
              <a:t>Bitte formulieren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3273" t="5933" r="21164" b="9329"/>
          <a:stretch/>
        </p:blipFill>
        <p:spPr>
          <a:xfrm>
            <a:off x="249128" y="1241805"/>
            <a:ext cx="3751727" cy="49707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9547" r="21592"/>
          <a:stretch/>
        </p:blipFill>
        <p:spPr>
          <a:xfrm flipH="1">
            <a:off x="4000853" y="1241345"/>
            <a:ext cx="3518971" cy="49716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8601" y="2339793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Sachebene 1/8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 rot="20488849">
            <a:off x="1805686" y="4543738"/>
            <a:ext cx="14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Psychosoziale</a:t>
            </a:r>
          </a:p>
          <a:p>
            <a:r>
              <a:rPr lang="de-DE" b="1" dirty="0" smtClean="0"/>
              <a:t>Ebene 7/8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556577" y="3471905"/>
            <a:ext cx="8418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Werte</a:t>
            </a:r>
            <a:endParaRPr lang="de-DE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09525" y="3854684"/>
            <a:ext cx="9733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Ängste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938288" y="4215529"/>
            <a:ext cx="12362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Stimmung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728598" y="4616969"/>
            <a:ext cx="17620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Gewohnheiten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753889" y="5002072"/>
            <a:ext cx="18934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Befürchtungen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021141" y="5394553"/>
            <a:ext cx="136768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Vertrauen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/>
          <a:srcRect l="22039" r="43387" b="84580"/>
          <a:stretch/>
        </p:blipFill>
        <p:spPr>
          <a:xfrm flipH="1">
            <a:off x="3092000" y="1318852"/>
            <a:ext cx="2069433" cy="767534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 rot="20559329">
            <a:off x="1712484" y="432373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Bedürfnisse</a:t>
            </a:r>
            <a:endParaRPr lang="de-DE" b="1" dirty="0"/>
          </a:p>
        </p:txBody>
      </p:sp>
      <p:sp>
        <p:nvSpPr>
          <p:cNvPr id="30" name="Textfeld 29"/>
          <p:cNvSpPr txBox="1"/>
          <p:nvPr/>
        </p:nvSpPr>
        <p:spPr>
          <a:xfrm rot="20559329">
            <a:off x="1692158" y="3622447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Gefühle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 rot="20559329">
            <a:off x="2027479" y="5089705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Wünsche</a:t>
            </a:r>
            <a:endParaRPr lang="de-DE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7700245" y="3207139"/>
            <a:ext cx="36109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Interpretation/Wertung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Urteil/Unterstellung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Strategie &amp; Manipulation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Forderung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58935" y="2010834"/>
            <a:ext cx="2031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Zahlen, Daten, </a:t>
            </a:r>
          </a:p>
          <a:p>
            <a:pPr algn="ctr"/>
            <a:r>
              <a:rPr lang="de-DE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Fakten</a:t>
            </a:r>
            <a:endParaRPr lang="de-DE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702944" y="1265885"/>
            <a:ext cx="4189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</a:rPr>
              <a:t>Problematisch ist der 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Umgang mit dem Unbewussten.</a:t>
            </a:r>
          </a:p>
          <a:p>
            <a:endParaRPr lang="de-DE" sz="2400" dirty="0">
              <a:solidFill>
                <a:prstClr val="black"/>
              </a:solidFill>
            </a:endParaRP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u="sng" dirty="0" smtClean="0">
                <a:solidFill>
                  <a:prstClr val="black"/>
                </a:solidFill>
              </a:rPr>
              <a:t>Tendenz zu: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235537" y="1728732"/>
            <a:ext cx="15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„Wolfs-sprache“</a:t>
            </a:r>
            <a:endParaRPr lang="de-D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195147">
            <a:off x="4914607" y="439708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Bedürfnisse</a:t>
            </a:r>
            <a:endParaRPr lang="de-DE" b="1" dirty="0"/>
          </a:p>
        </p:txBody>
      </p:sp>
      <p:sp>
        <p:nvSpPr>
          <p:cNvPr id="23" name="Textfeld 22"/>
          <p:cNvSpPr txBox="1"/>
          <p:nvPr/>
        </p:nvSpPr>
        <p:spPr>
          <a:xfrm rot="1195147">
            <a:off x="5352762" y="3726764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Gefühle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 rot="1195147">
            <a:off x="4922973" y="5098187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Wünsche</a:t>
            </a:r>
            <a:endParaRPr lang="de-DE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299228" y="603955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</a:rPr>
              <a:t>Das Unbewusste bleibt verborgen</a:t>
            </a:r>
            <a:endParaRPr lang="de-D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9" grpId="0"/>
      <p:bldP spid="30" grpId="0"/>
      <p:bldP spid="31" grpId="0"/>
      <p:bldP spid="21" grpId="0" uiExpand="1" build="p"/>
      <p:bldP spid="24" grpId="0"/>
      <p:bldP spid="24" grpId="1"/>
      <p:bldP spid="26" grpId="0"/>
      <p:bldP spid="27" grpId="0"/>
      <p:bldP spid="22" grpId="0"/>
      <p:bldP spid="2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3273" t="5933" r="21164" b="9329"/>
          <a:stretch/>
        </p:blipFill>
        <p:spPr>
          <a:xfrm>
            <a:off x="249128" y="1241805"/>
            <a:ext cx="3751727" cy="49707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99228" y="603955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</a:rPr>
              <a:t>Das Unbewusste bleibt verborgen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9547" r="21592"/>
          <a:stretch/>
        </p:blipFill>
        <p:spPr>
          <a:xfrm flipH="1">
            <a:off x="4000853" y="1241345"/>
            <a:ext cx="3518971" cy="49716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72848" t="7139" r="7036" b="83809"/>
          <a:stretch/>
        </p:blipFill>
        <p:spPr>
          <a:xfrm>
            <a:off x="3543992" y="1402510"/>
            <a:ext cx="1358224" cy="5309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92" y="1402510"/>
            <a:ext cx="2072820" cy="76816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423967" y="1386480"/>
            <a:ext cx="1458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Vorwürfe</a:t>
            </a:r>
            <a:endParaRPr lang="de-DE" sz="2200" b="1" i="1" dirty="0"/>
          </a:p>
        </p:txBody>
      </p:sp>
      <p:sp>
        <p:nvSpPr>
          <p:cNvPr id="25" name="Textfeld 24"/>
          <p:cNvSpPr txBox="1"/>
          <p:nvPr/>
        </p:nvSpPr>
        <p:spPr>
          <a:xfrm>
            <a:off x="5005135" y="1796303"/>
            <a:ext cx="2228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Schuldzuweisung</a:t>
            </a:r>
            <a:endParaRPr lang="de-DE" sz="2200" b="1" i="1" dirty="0"/>
          </a:p>
        </p:txBody>
      </p:sp>
      <p:sp>
        <p:nvSpPr>
          <p:cNvPr id="26" name="Textfeld 25"/>
          <p:cNvSpPr txBox="1"/>
          <p:nvPr/>
        </p:nvSpPr>
        <p:spPr>
          <a:xfrm>
            <a:off x="5435712" y="2227190"/>
            <a:ext cx="1301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Drohung</a:t>
            </a:r>
            <a:endParaRPr lang="de-DE" sz="2200" b="1" i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340352" y="1571147"/>
            <a:ext cx="1199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Abwehr</a:t>
            </a:r>
            <a:endParaRPr lang="de-DE" sz="2200" b="1" i="1" dirty="0"/>
          </a:p>
        </p:txBody>
      </p:sp>
      <p:sp>
        <p:nvSpPr>
          <p:cNvPr id="28" name="Textfeld 27"/>
          <p:cNvSpPr txBox="1"/>
          <p:nvPr/>
        </p:nvSpPr>
        <p:spPr>
          <a:xfrm>
            <a:off x="1053033" y="2004103"/>
            <a:ext cx="1767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Gegenangriff</a:t>
            </a:r>
            <a:endParaRPr lang="de-DE" sz="2200" b="1" i="1" dirty="0"/>
          </a:p>
        </p:txBody>
      </p:sp>
      <p:sp>
        <p:nvSpPr>
          <p:cNvPr id="8" name="Gewitterblitz 7"/>
          <p:cNvSpPr/>
          <p:nvPr/>
        </p:nvSpPr>
        <p:spPr>
          <a:xfrm rot="3559070">
            <a:off x="3593608" y="2706197"/>
            <a:ext cx="583382" cy="615605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 rot="20559329">
            <a:off x="1712484" y="432373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Bedürfnisse</a:t>
            </a:r>
            <a:endParaRPr lang="de-DE" b="1" dirty="0"/>
          </a:p>
        </p:txBody>
      </p:sp>
      <p:sp>
        <p:nvSpPr>
          <p:cNvPr id="30" name="Textfeld 29"/>
          <p:cNvSpPr txBox="1"/>
          <p:nvPr/>
        </p:nvSpPr>
        <p:spPr>
          <a:xfrm rot="20559329">
            <a:off x="1692158" y="3622447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Gefühle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 rot="20559329">
            <a:off x="2027479" y="5089705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Wünsche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235537" y="1728732"/>
            <a:ext cx="15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„Wolfs-sprache“</a:t>
            </a:r>
            <a:endParaRPr lang="de-D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702944" y="1265885"/>
            <a:ext cx="4189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</a:rPr>
              <a:t>Problematisch ist der 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Umgang mit dem Unbewussten.</a:t>
            </a:r>
          </a:p>
        </p:txBody>
      </p:sp>
      <p:sp>
        <p:nvSpPr>
          <p:cNvPr id="22" name="Textfeld 21"/>
          <p:cNvSpPr txBox="1"/>
          <p:nvPr/>
        </p:nvSpPr>
        <p:spPr>
          <a:xfrm rot="1195147">
            <a:off x="4914607" y="439708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Bedürfnisse</a:t>
            </a:r>
            <a:endParaRPr lang="de-DE" b="1" dirty="0"/>
          </a:p>
        </p:txBody>
      </p:sp>
      <p:sp>
        <p:nvSpPr>
          <p:cNvPr id="23" name="Textfeld 22"/>
          <p:cNvSpPr txBox="1"/>
          <p:nvPr/>
        </p:nvSpPr>
        <p:spPr>
          <a:xfrm rot="1195147">
            <a:off x="5352762" y="3726764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Gefühle</a:t>
            </a:r>
            <a:endParaRPr lang="de-DE" b="1" dirty="0"/>
          </a:p>
        </p:txBody>
      </p:sp>
      <p:sp>
        <p:nvSpPr>
          <p:cNvPr id="34" name="Textfeld 33"/>
          <p:cNvSpPr txBox="1"/>
          <p:nvPr/>
        </p:nvSpPr>
        <p:spPr>
          <a:xfrm rot="1195147">
            <a:off x="4922973" y="5098187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Wünsche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827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3557" y="978573"/>
            <a:ext cx="10716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i="1" dirty="0" smtClean="0">
                <a:solidFill>
                  <a:srgbClr val="FF0000"/>
                </a:solidFill>
              </a:rPr>
              <a:t>„Du bist schon wieder viel zu spät.</a:t>
            </a:r>
          </a:p>
          <a:p>
            <a:pPr algn="ctr">
              <a:lnSpc>
                <a:spcPct val="150000"/>
              </a:lnSpc>
            </a:pPr>
            <a:r>
              <a:rPr lang="de-DE" sz="3200" b="1" i="1" dirty="0" smtClean="0">
                <a:solidFill>
                  <a:srgbClr val="FF0000"/>
                </a:solidFill>
              </a:rPr>
              <a:t>Ich bin deswegen total genervt!“</a:t>
            </a:r>
            <a:endParaRPr lang="de-DE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06904" y="2999876"/>
            <a:ext cx="10202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de-DE" sz="2800" b="1" dirty="0" smtClean="0">
                <a:sym typeface="Wingdings" panose="05000000000000000000" pitchFamily="2" charset="2"/>
              </a:rPr>
              <a:t> Wir sind es gewohnt, andere für unsere Gefühle verantwortlich zu machen.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687666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3273" t="5933" r="21164" b="9329"/>
          <a:stretch/>
        </p:blipFill>
        <p:spPr>
          <a:xfrm>
            <a:off x="249128" y="1241805"/>
            <a:ext cx="3751727" cy="49707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99228" y="603955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black"/>
                </a:solidFill>
              </a:rPr>
              <a:t>Das Unbewusste bleibt verborgen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9547" r="21592"/>
          <a:stretch/>
        </p:blipFill>
        <p:spPr>
          <a:xfrm flipH="1">
            <a:off x="4000853" y="1241345"/>
            <a:ext cx="3518971" cy="49716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72848" t="7139" r="7036" b="83809"/>
          <a:stretch/>
        </p:blipFill>
        <p:spPr>
          <a:xfrm>
            <a:off x="3543992" y="1402510"/>
            <a:ext cx="1358224" cy="5309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92" y="1402510"/>
            <a:ext cx="2072820" cy="76816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423967" y="1386480"/>
            <a:ext cx="1458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Vorwürfe</a:t>
            </a:r>
            <a:endParaRPr lang="de-DE" sz="2200" b="1" i="1" dirty="0"/>
          </a:p>
        </p:txBody>
      </p:sp>
      <p:sp>
        <p:nvSpPr>
          <p:cNvPr id="25" name="Textfeld 24"/>
          <p:cNvSpPr txBox="1"/>
          <p:nvPr/>
        </p:nvSpPr>
        <p:spPr>
          <a:xfrm>
            <a:off x="5005135" y="1796303"/>
            <a:ext cx="2228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Schuldzuweisung</a:t>
            </a:r>
            <a:endParaRPr lang="de-DE" sz="2200" b="1" i="1" dirty="0"/>
          </a:p>
        </p:txBody>
      </p:sp>
      <p:sp>
        <p:nvSpPr>
          <p:cNvPr id="26" name="Textfeld 25"/>
          <p:cNvSpPr txBox="1"/>
          <p:nvPr/>
        </p:nvSpPr>
        <p:spPr>
          <a:xfrm>
            <a:off x="5435712" y="2227190"/>
            <a:ext cx="1301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Drohung</a:t>
            </a:r>
            <a:endParaRPr lang="de-DE" sz="2200" b="1" i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340352" y="1571147"/>
            <a:ext cx="1199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Abwehr</a:t>
            </a:r>
            <a:endParaRPr lang="de-DE" sz="2200" b="1" i="1" dirty="0"/>
          </a:p>
        </p:txBody>
      </p:sp>
      <p:sp>
        <p:nvSpPr>
          <p:cNvPr id="28" name="Textfeld 27"/>
          <p:cNvSpPr txBox="1"/>
          <p:nvPr/>
        </p:nvSpPr>
        <p:spPr>
          <a:xfrm>
            <a:off x="1053033" y="2004103"/>
            <a:ext cx="1767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Gegenangriff</a:t>
            </a:r>
            <a:endParaRPr lang="de-DE" sz="2200" b="1" i="1" dirty="0"/>
          </a:p>
        </p:txBody>
      </p:sp>
      <p:sp>
        <p:nvSpPr>
          <p:cNvPr id="8" name="Gewitterblitz 7"/>
          <p:cNvSpPr/>
          <p:nvPr/>
        </p:nvSpPr>
        <p:spPr>
          <a:xfrm rot="3559070">
            <a:off x="3593608" y="2706197"/>
            <a:ext cx="583382" cy="615605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 rot="20559329">
            <a:off x="1712484" y="432373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Bedürfnisse</a:t>
            </a:r>
            <a:endParaRPr lang="de-DE" b="1" dirty="0"/>
          </a:p>
        </p:txBody>
      </p:sp>
      <p:sp>
        <p:nvSpPr>
          <p:cNvPr id="30" name="Textfeld 29"/>
          <p:cNvSpPr txBox="1"/>
          <p:nvPr/>
        </p:nvSpPr>
        <p:spPr>
          <a:xfrm rot="20559329">
            <a:off x="1692158" y="3622447"/>
            <a:ext cx="93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Gefühle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 rot="20559329">
            <a:off x="2027479" y="5089705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Wünsche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235537" y="1728732"/>
            <a:ext cx="15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„Wolfs-sprache“</a:t>
            </a:r>
            <a:endParaRPr lang="de-DE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728949" y="3997709"/>
            <a:ext cx="3268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Kritik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Strafe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Belohnung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Zähne fletschen</a:t>
            </a:r>
            <a:r>
              <a:rPr lang="de-DE" dirty="0" smtClean="0">
                <a:solidFill>
                  <a:prstClr val="black"/>
                </a:solidFill>
              </a:rPr>
              <a:t> (Tonfall)</a:t>
            </a:r>
            <a:endParaRPr lang="de-DE" sz="2400" dirty="0">
              <a:solidFill>
                <a:prstClr val="black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702944" y="1265885"/>
            <a:ext cx="4189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</a:rPr>
              <a:t>Problematisch ist der 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Umgang mit dem Unbewussten.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702944" y="2995078"/>
            <a:ext cx="2933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prstClr val="black"/>
                </a:solidFill>
              </a:rPr>
              <a:t>Zur Wolfssprache</a:t>
            </a:r>
            <a:r>
              <a:rPr lang="de-DE" sz="28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de-DE" sz="2800" b="1" dirty="0" smtClean="0">
                <a:solidFill>
                  <a:prstClr val="black"/>
                </a:solidFill>
              </a:rPr>
              <a:t>gehören weiterhin</a:t>
            </a:r>
          </a:p>
        </p:txBody>
      </p:sp>
    </p:spTree>
    <p:extLst>
      <p:ext uri="{BB962C8B-B14F-4D97-AF65-F5344CB8AC3E}">
        <p14:creationId xmlns:p14="http://schemas.microsoft.com/office/powerpoint/2010/main" val="302296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65682" y="1010657"/>
            <a:ext cx="757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b="1" i="1" dirty="0" smtClean="0">
                <a:solidFill>
                  <a:srgbClr val="FF0000"/>
                </a:solidFill>
              </a:rPr>
              <a:t>„Du bist schon wieder viel zu spät.</a:t>
            </a:r>
          </a:p>
          <a:p>
            <a:pPr algn="ctr">
              <a:lnSpc>
                <a:spcPct val="150000"/>
              </a:lnSpc>
            </a:pPr>
            <a:r>
              <a:rPr lang="de-DE" sz="2400" b="1" i="1" dirty="0" smtClean="0">
                <a:solidFill>
                  <a:srgbClr val="FF0000"/>
                </a:solidFill>
              </a:rPr>
              <a:t>Ich bin deswegen total genervt!“</a:t>
            </a:r>
            <a:endParaRPr lang="de-DE" sz="2400" b="1" i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82313" y="2454442"/>
            <a:ext cx="10138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i="1" dirty="0" smtClean="0"/>
              <a:t>Rosenberg: </a:t>
            </a:r>
          </a:p>
          <a:p>
            <a:pPr algn="ctr">
              <a:lnSpc>
                <a:spcPct val="150000"/>
              </a:lnSpc>
            </a:pPr>
            <a:r>
              <a:rPr lang="de-DE" sz="2800" b="1" i="1" dirty="0" smtClean="0"/>
              <a:t>„Alles, was ein Mensch jemals sagt, tut oder lässt ist ein Versuch, sich mindestens ein Bedürfnis zu erfüllen.“</a:t>
            </a:r>
            <a:endParaRPr lang="de-DE" sz="2800" b="1" i="1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4491"/>
              </p:ext>
            </p:extLst>
          </p:nvPr>
        </p:nvGraphicFramePr>
        <p:xfrm>
          <a:off x="477247" y="4322642"/>
          <a:ext cx="11116876" cy="197603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96068"/>
                <a:gridCol w="6520808"/>
              </a:tblGrid>
              <a:tr h="208191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/>
                        <a:t>Gefühle bei </a:t>
                      </a:r>
                      <a:r>
                        <a:rPr lang="de-DE" sz="2200" b="1" dirty="0" smtClean="0"/>
                        <a:t>erfülltem</a:t>
                      </a:r>
                      <a:r>
                        <a:rPr lang="de-DE" sz="2200" dirty="0" smtClean="0"/>
                        <a:t> Bedürfnis:</a:t>
                      </a:r>
                      <a:endParaRPr lang="de-DE" sz="2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900" dirty="0" smtClean="0"/>
                        <a:t>erfreut, </a:t>
                      </a:r>
                      <a:r>
                        <a:rPr lang="de-DE" sz="1900" i="1" dirty="0" smtClean="0"/>
                        <a:t>kraftvoll</a:t>
                      </a:r>
                      <a:r>
                        <a:rPr lang="de-DE" sz="1900" dirty="0" smtClean="0"/>
                        <a:t>, begeistert, </a:t>
                      </a:r>
                      <a:r>
                        <a:rPr kumimoji="0" lang="de-DE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dankbar</a:t>
                      </a:r>
                      <a:r>
                        <a:rPr lang="de-DE" sz="1900" dirty="0" smtClean="0"/>
                        <a:t>, lebendig, </a:t>
                      </a:r>
                      <a:r>
                        <a:rPr kumimoji="0" lang="de-DE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motiviert</a:t>
                      </a:r>
                      <a:r>
                        <a:rPr lang="de-DE" sz="1900" dirty="0" smtClean="0"/>
                        <a:t>…</a:t>
                      </a:r>
                      <a:endParaRPr lang="de-DE" sz="1900" dirty="0"/>
                    </a:p>
                  </a:txBody>
                  <a:tcPr/>
                </a:tc>
              </a:tr>
              <a:tr h="215659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/>
                        <a:t>Gefühle bei </a:t>
                      </a:r>
                      <a:r>
                        <a:rPr kumimoji="0" lang="de-DE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nicht erfülltem</a:t>
                      </a:r>
                      <a:r>
                        <a:rPr lang="de-DE" sz="2200" dirty="0" smtClean="0"/>
                        <a:t> Bedürfnis:</a:t>
                      </a:r>
                      <a:endParaRPr lang="de-DE" sz="2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besorgt</a:t>
                      </a:r>
                      <a:r>
                        <a:rPr lang="de-DE" sz="1900" dirty="0" smtClean="0"/>
                        <a:t>, ängstlich, </a:t>
                      </a:r>
                      <a:r>
                        <a:rPr kumimoji="0" lang="de-DE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angespannt</a:t>
                      </a:r>
                      <a:r>
                        <a:rPr lang="de-DE" sz="1900" dirty="0" smtClean="0"/>
                        <a:t>, genervt, </a:t>
                      </a:r>
                      <a:r>
                        <a:rPr kumimoji="0" lang="de-DE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frustriert</a:t>
                      </a:r>
                      <a:r>
                        <a:rPr lang="de-DE" sz="1900" dirty="0" smtClean="0"/>
                        <a:t>, verwirrt</a:t>
                      </a:r>
                      <a:endParaRPr lang="de-DE" sz="1900" dirty="0"/>
                    </a:p>
                  </a:txBody>
                  <a:tcPr/>
                </a:tc>
              </a:tr>
              <a:tr h="218868"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Pseudo</a:t>
                      </a:r>
                      <a:r>
                        <a:rPr lang="de-DE" sz="2200" dirty="0" smtClean="0"/>
                        <a:t>gefühle (= Interpretation):</a:t>
                      </a:r>
                      <a:endParaRPr lang="de-DE" sz="2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900" dirty="0" smtClean="0"/>
                        <a:t>Du bist schuld, </a:t>
                      </a:r>
                      <a:r>
                        <a:rPr kumimoji="0" lang="de-DE" sz="1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ich fühle mich provoziert</a:t>
                      </a:r>
                      <a:r>
                        <a:rPr kumimoji="0" lang="de-DE" sz="1900" kern="1200" dirty="0" smtClean="0"/>
                        <a:t>,</a:t>
                      </a:r>
                      <a:r>
                        <a:rPr kumimoji="0" lang="de-DE" sz="1900" kern="1200" baseline="0" dirty="0" smtClean="0"/>
                        <a:t> - </a:t>
                      </a:r>
                      <a:r>
                        <a:rPr lang="de-DE" sz="1900" dirty="0" smtClean="0"/>
                        <a:t>unter Druck gesetzt…</a:t>
                      </a:r>
                      <a:endParaRPr lang="de-DE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70801" y="3104691"/>
            <a:ext cx="995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/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/>
              <a:t>Das Ausmaß der Bedürfniserfüllung führt dabei zu Gefühlen, mit denen ich umgehen muss.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03309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-0.25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90076"/>
            <a:ext cx="10972800" cy="1066800"/>
          </a:xfrm>
        </p:spPr>
        <p:txBody>
          <a:bodyPr rtlCol="0">
            <a:normAutofit/>
          </a:bodyPr>
          <a:lstStyle/>
          <a:p>
            <a:pPr rtl="0"/>
            <a:r>
              <a:rPr lang="de-DE" dirty="0" smtClean="0">
                <a:solidFill>
                  <a:schemeClr val="tx1"/>
                </a:solidFill>
              </a:rPr>
              <a:t>Weitere Pseudogefühle   </a:t>
            </a:r>
            <a:r>
              <a:rPr lang="de-DE" sz="2400" dirty="0" smtClean="0">
                <a:solidFill>
                  <a:schemeClr val="tx1"/>
                </a:solidFill>
              </a:rPr>
              <a:t>#Anklage   #Vorwurf   #Schuldzuweisung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703996"/>
            <a:ext cx="10972800" cy="5001604"/>
          </a:xfrm>
        </p:spPr>
        <p:txBody>
          <a:bodyPr rtlCol="0">
            <a:normAutofit lnSpcReduction="10000"/>
          </a:bodyPr>
          <a:lstStyle/>
          <a:p>
            <a:pPr marL="109728" indent="0" rtl="0">
              <a:lnSpc>
                <a:spcPct val="150000"/>
              </a:lnSpc>
              <a:buNone/>
            </a:pPr>
            <a:r>
              <a:rPr lang="de-DE" dirty="0" smtClean="0"/>
              <a:t>Ich fühle mich: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angegriffen, bedroht, belogen, bedrängt, beleidigt, beschuldigt</a:t>
            </a:r>
          </a:p>
          <a:p>
            <a:pPr lvl="1">
              <a:lnSpc>
                <a:spcPct val="150000"/>
              </a:lnSpc>
            </a:pPr>
            <a:r>
              <a:rPr lang="de-DE" i="1" dirty="0" smtClean="0"/>
              <a:t>erstickt, fallen gelassen, dominiert, dumm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herausgerissen, hereingelegt</a:t>
            </a:r>
          </a:p>
          <a:p>
            <a:pPr lvl="1">
              <a:lnSpc>
                <a:spcPct val="150000"/>
              </a:lnSpc>
            </a:pPr>
            <a:r>
              <a:rPr lang="de-DE" i="1" dirty="0" smtClean="0"/>
              <a:t>im Stich gelassen, inadäquat, ignoriert, inkompetent, lächerlich gemacht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missverstanden, nicht verstanden / wertgeschätzt / gesehen, niedergemacht</a:t>
            </a:r>
          </a:p>
          <a:p>
            <a:pPr lvl="1">
              <a:lnSpc>
                <a:spcPct val="150000"/>
              </a:lnSpc>
            </a:pPr>
            <a:r>
              <a:rPr lang="de-DE" i="1" dirty="0" smtClean="0"/>
              <a:t>überfahren, unbedeutend, ungeliebt, ungesehen, verlassen, schuldig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ulungsprä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224868_TF03460604.potx" id="{68E33F65-9F00-41E2-B7AF-EEA12800BC95}" vid="{3F568612-D244-4676-9425-D425C4E7832D}"/>
    </a:ext>
  </a:extLst>
</a:theme>
</file>

<file path=ppt/theme/theme2.xml><?xml version="1.0" encoding="utf-8"?>
<a:theme xmlns:a="http://schemas.openxmlformats.org/drawingml/2006/main" name="Office-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Schulungspräsentation</Template>
  <TotalTime>0</TotalTime>
  <Words>1070</Words>
  <Application>Microsoft Office PowerPoint</Application>
  <PresentationFormat>Benutzerdefiniert</PresentationFormat>
  <Paragraphs>230</Paragraphs>
  <Slides>18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Schulungspräsentation</vt:lpstr>
      <vt:lpstr>Gewaltfreie Kommunikation ein Konzept von  Marshall B. Rosenberg </vt:lpstr>
      <vt:lpstr>Inhalte</vt:lpstr>
      <vt:lpstr>Die 4 Schritte der Gewaltfreien Kommunikation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Weitere Pseudogefühle   #Anklage   #Vorwurf   #Schuldzuweisung</vt:lpstr>
      <vt:lpstr>GfK als Paradigmenwechsel in der Kommunikation</vt:lpstr>
      <vt:lpstr>PowerPoint-Präsentation</vt:lpstr>
      <vt:lpstr>PowerPoint-Präsentation</vt:lpstr>
      <vt:lpstr>Die 4 Schritte der Gewaltfreien Kommunikation</vt:lpstr>
      <vt:lpstr>…der Flexiblere führt…</vt:lpstr>
      <vt:lpstr>PowerPoint-Präsentation</vt:lpstr>
      <vt:lpstr>Szenen einer Ehe – ein weiteres Beispiel…</vt:lpstr>
      <vt:lpstr>Kritik am Konzept &amp; Grenzen des Modells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Gewaltfreie Kommunikation ein Modell von  Marshall B. Rosenberg</dc:title>
  <dc:creator>Timo Stötzer</dc:creator>
  <cp:lastModifiedBy>Berufskolleg an der Lindenstraße</cp:lastModifiedBy>
  <cp:revision>73</cp:revision>
  <cp:lastPrinted>2019-02-01T13:45:06Z</cp:lastPrinted>
  <dcterms:created xsi:type="dcterms:W3CDTF">2019-01-20T14:40:45Z</dcterms:created>
  <dcterms:modified xsi:type="dcterms:W3CDTF">2019-03-14T12:16:47Z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